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9" r:id="rId2"/>
    <p:sldId id="297" r:id="rId3"/>
    <p:sldId id="258" r:id="rId4"/>
    <p:sldId id="301" r:id="rId5"/>
    <p:sldId id="306" r:id="rId6"/>
    <p:sldId id="261" r:id="rId7"/>
    <p:sldId id="302" r:id="rId8"/>
    <p:sldId id="294" r:id="rId9"/>
    <p:sldId id="305" r:id="rId10"/>
    <p:sldId id="275" r:id="rId11"/>
    <p:sldId id="276" r:id="rId12"/>
    <p:sldId id="277" r:id="rId13"/>
    <p:sldId id="304" r:id="rId14"/>
    <p:sldId id="307" r:id="rId15"/>
    <p:sldId id="308" r:id="rId16"/>
    <p:sldId id="303" r:id="rId17"/>
    <p:sldId id="292" r:id="rId18"/>
    <p:sldId id="284" r:id="rId19"/>
    <p:sldId id="285" r:id="rId20"/>
    <p:sldId id="287" r:id="rId21"/>
    <p:sldId id="289" r:id="rId22"/>
    <p:sldId id="300" r:id="rId23"/>
    <p:sldId id="278" r:id="rId2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lsivan.bispo\Downloads\ecb66b45fb4b4eecb5395acdafc77e16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arq\SISFASE\SENAR\SETORES\Assessoria%20Economica\2017\GUILHERME%20MOURA\DADOS%20PARA%20GRAFICOS%20APRESENTA&#199;&#195;O%20CONSU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arq\SISFASE\SENAR\SETORES\Assessoria%20Economica\2017\GUILHERME%20MOURA\DADOS%20PARA%20GRAFICOS%20APRESENTA&#199;&#195;O%20CONSUL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lsivan.bispo\Downloads\74186982709e4100be5c7e656bdbcb3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lsivan.bispo\Downloads\3d0fedc9666e45de8956ad17b0e0844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/>
              <a:t>Argentina</a:t>
            </a:r>
            <a:endParaRPr lang="pt-B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Exportação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Plan1!$B$2:$B$6</c:f>
              <c:numCache>
                <c:formatCode>0.0</c:formatCode>
                <c:ptCount val="5"/>
                <c:pt idx="0">
                  <c:v>41.83</c:v>
                </c:pt>
                <c:pt idx="1">
                  <c:v>41.44</c:v>
                </c:pt>
                <c:pt idx="2">
                  <c:v>37.31</c:v>
                </c:pt>
                <c:pt idx="3">
                  <c:v>34.15</c:v>
                </c:pt>
                <c:pt idx="4">
                  <c:v>36.409999999999997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6-4E3E-901F-7B58571809C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Importação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Plan1!$C$2:$C$6</c:f>
              <c:numCache>
                <c:formatCode>0.0</c:formatCode>
                <c:ptCount val="5"/>
                <c:pt idx="0">
                  <c:v>1.911</c:v>
                </c:pt>
                <c:pt idx="1">
                  <c:v>1.905</c:v>
                </c:pt>
                <c:pt idx="2">
                  <c:v>1.7749999999999999</c:v>
                </c:pt>
                <c:pt idx="3">
                  <c:v>1.7829999999999999</c:v>
                </c:pt>
                <c:pt idx="4">
                  <c:v>2.2170000000000001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96-4E3E-901F-7B5857180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314944"/>
        <c:axId val="318315336"/>
      </c:barChart>
      <c:lineChart>
        <c:grouping val="standard"/>
        <c:varyColors val="0"/>
        <c:ser>
          <c:idx val="2"/>
          <c:order val="2"/>
          <c:tx>
            <c:strRef>
              <c:f>Plan1!$D$1</c:f>
              <c:strCache>
                <c:ptCount val="1"/>
                <c:pt idx="0">
                  <c:v>Saldo</c:v>
                </c:pt>
              </c:strCache>
            </c:strRef>
          </c:tx>
          <c:spPr>
            <a:ln w="1270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Plan1!$D$2:$D$6</c:f>
              <c:numCache>
                <c:formatCode>0.0</c:formatCode>
                <c:ptCount val="5"/>
                <c:pt idx="0">
                  <c:v>39.918999999999997</c:v>
                </c:pt>
                <c:pt idx="1">
                  <c:v>39.534999999999997</c:v>
                </c:pt>
                <c:pt idx="2">
                  <c:v>35.535000000000004</c:v>
                </c:pt>
                <c:pt idx="3">
                  <c:v>32.366999999999997</c:v>
                </c:pt>
                <c:pt idx="4">
                  <c:v>34.192999999999998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96-4E3E-901F-7B5857180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314944"/>
        <c:axId val="318315336"/>
      </c:lineChart>
      <c:catAx>
        <c:axId val="31831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315336"/>
        <c:crosses val="autoZero"/>
        <c:auto val="1"/>
        <c:lblAlgn val="ctr"/>
        <c:lblOffset val="100"/>
        <c:noMultiLvlLbl val="0"/>
      </c:catAx>
      <c:valAx>
        <c:axId val="31831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31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/>
              <a:t>Brasil</a:t>
            </a:r>
            <a:endParaRPr lang="pt-B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Exportação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Plan1!$B$2:$B$6</c:f>
              <c:numCache>
                <c:formatCode>0.0</c:formatCode>
                <c:ptCount val="5"/>
                <c:pt idx="0">
                  <c:v>80.680000000000007</c:v>
                </c:pt>
                <c:pt idx="1">
                  <c:v>84.87</c:v>
                </c:pt>
                <c:pt idx="2">
                  <c:v>80.66</c:v>
                </c:pt>
                <c:pt idx="3">
                  <c:v>72.55</c:v>
                </c:pt>
                <c:pt idx="4">
                  <c:v>69.569999999999993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9-4BA6-A83B-C908C981D77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Importação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Plan1!$C$2:$C$6</c:f>
              <c:numCache>
                <c:formatCode>0.0</c:formatCode>
                <c:ptCount val="5"/>
                <c:pt idx="0">
                  <c:v>11.43</c:v>
                </c:pt>
                <c:pt idx="1">
                  <c:v>12.26</c:v>
                </c:pt>
                <c:pt idx="2">
                  <c:v>11.95</c:v>
                </c:pt>
                <c:pt idx="3">
                  <c:v>9.51</c:v>
                </c:pt>
                <c:pt idx="4">
                  <c:v>10.98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9-4BA6-A83B-C908C981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425632"/>
        <c:axId val="207425240"/>
      </c:barChart>
      <c:lineChart>
        <c:grouping val="standard"/>
        <c:varyColors val="0"/>
        <c:ser>
          <c:idx val="2"/>
          <c:order val="2"/>
          <c:tx>
            <c:strRef>
              <c:f>Plan1!$D$1</c:f>
              <c:strCache>
                <c:ptCount val="1"/>
                <c:pt idx="0">
                  <c:v>Saldo</c:v>
                </c:pt>
              </c:strCache>
            </c:strRef>
          </c:tx>
          <c:spPr>
            <a:ln w="1270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606828473874746E-2"/>
                  <c:y val="-5.338485901036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29-4BA6-A83B-C908C981D773}"/>
                </c:ext>
              </c:extLst>
            </c:dLbl>
            <c:dLbl>
              <c:idx val="1"/>
              <c:layout>
                <c:manualLayout>
                  <c:x val="-1.5273494020681158E-2"/>
                  <c:y val="-4.1346879459892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9-4BA6-A83B-C908C981D773}"/>
                </c:ext>
              </c:extLst>
            </c:dLbl>
            <c:dLbl>
              <c:idx val="2"/>
              <c:layout>
                <c:manualLayout>
                  <c:x val="-1.5273494020681158E-2"/>
                  <c:y val="-3.9741415826550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29-4BA6-A83B-C908C981D773}"/>
                </c:ext>
              </c:extLst>
            </c:dLbl>
            <c:dLbl>
              <c:idx val="3"/>
              <c:layout>
                <c:manualLayout>
                  <c:x val="-1.2606826794084465E-2"/>
                  <c:y val="-3.3120409772500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29-4BA6-A83B-C908C981D773}"/>
                </c:ext>
              </c:extLst>
            </c:dLbl>
            <c:dLbl>
              <c:idx val="4"/>
              <c:layout>
                <c:manualLayout>
                  <c:x val="-1.5951709386185699E-2"/>
                  <c:y val="-3.0211337821193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29-4BA6-A83B-C908C981D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Plan1!$D$2:$D$6</c:f>
              <c:numCache>
                <c:formatCode>0.0</c:formatCode>
                <c:ptCount val="5"/>
                <c:pt idx="0">
                  <c:v>69.25</c:v>
                </c:pt>
                <c:pt idx="1">
                  <c:v>72.61</c:v>
                </c:pt>
                <c:pt idx="2">
                  <c:v>68.709999999999994</c:v>
                </c:pt>
                <c:pt idx="3">
                  <c:v>63.04</c:v>
                </c:pt>
                <c:pt idx="4">
                  <c:v>58.589999999999989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B29-4BA6-A83B-C908C981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25632"/>
        <c:axId val="207425240"/>
      </c:lineChart>
      <c:catAx>
        <c:axId val="20742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425240"/>
        <c:crosses val="autoZero"/>
        <c:auto val="1"/>
        <c:lblAlgn val="ctr"/>
        <c:lblOffset val="100"/>
        <c:noMultiLvlLbl val="0"/>
      </c:catAx>
      <c:valAx>
        <c:axId val="20742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42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BRASIL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263008"/>
        <c:axId val="426265304"/>
      </c:barChart>
      <c:catAx>
        <c:axId val="42626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6265304"/>
        <c:crosses val="autoZero"/>
        <c:auto val="1"/>
        <c:lblAlgn val="ctr"/>
        <c:lblOffset val="100"/>
        <c:noMultiLvlLbl val="0"/>
      </c:catAx>
      <c:valAx>
        <c:axId val="42626530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26263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b="1"/>
              <a:t>BAHIA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Sheet1!$F$11:$F$19</c:f>
              <c:strCache>
                <c:ptCount val="9"/>
                <c:pt idx="0">
                  <c:v>Mangas</c:v>
                </c:pt>
                <c:pt idx="1">
                  <c:v>Limões e Limas</c:v>
                </c:pt>
                <c:pt idx="2">
                  <c:v>Uvas</c:v>
                </c:pt>
                <c:pt idx="3">
                  <c:v>Mamões (papaia)</c:v>
                </c:pt>
                <c:pt idx="4">
                  <c:v>Laranjas</c:v>
                </c:pt>
                <c:pt idx="5">
                  <c:v>Conservas e preparações (excl. suco)</c:v>
                </c:pt>
                <c:pt idx="6">
                  <c:v>Melões</c:v>
                </c:pt>
                <c:pt idx="7">
                  <c:v>Cocos</c:v>
                </c:pt>
                <c:pt idx="8">
                  <c:v>Demais</c:v>
                </c:pt>
              </c:strCache>
            </c:strRef>
          </c:cat>
          <c:val>
            <c:numRef>
              <c:f>Sheet1!$H$11:$H$19</c:f>
              <c:numCache>
                <c:formatCode>#,##0</c:formatCode>
                <c:ptCount val="9"/>
                <c:pt idx="0">
                  <c:v>56309</c:v>
                </c:pt>
                <c:pt idx="1">
                  <c:v>13372</c:v>
                </c:pt>
                <c:pt idx="2">
                  <c:v>7359</c:v>
                </c:pt>
                <c:pt idx="3">
                  <c:v>5580</c:v>
                </c:pt>
                <c:pt idx="4">
                  <c:v>1063</c:v>
                </c:pt>
                <c:pt idx="5">
                  <c:v>489</c:v>
                </c:pt>
                <c:pt idx="6">
                  <c:v>343</c:v>
                </c:pt>
                <c:pt idx="7">
                  <c:v>339</c:v>
                </c:pt>
                <c:pt idx="8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3-4225-ADC4-5F445EE4F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22333904"/>
        <c:axId val="1"/>
      </c:barChart>
      <c:catAx>
        <c:axId val="32233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22333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b="1"/>
              <a:t>BRASIL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Planilha1!$F$8:$F$18</c:f>
              <c:strCache>
                <c:ptCount val="11"/>
                <c:pt idx="0">
                  <c:v>Nozes e Castanhas</c:v>
                </c:pt>
                <c:pt idx="1">
                  <c:v>Mangas</c:v>
                </c:pt>
                <c:pt idx="2">
                  <c:v>Limões e Limas</c:v>
                </c:pt>
                <c:pt idx="3">
                  <c:v>Melões</c:v>
                </c:pt>
                <c:pt idx="4">
                  <c:v>Conservas e Preparações (excl. suco)</c:v>
                </c:pt>
                <c:pt idx="5">
                  <c:v>Maçãs</c:v>
                </c:pt>
                <c:pt idx="6">
                  <c:v>Mamões (papaia)</c:v>
                </c:pt>
                <c:pt idx="7">
                  <c:v>Uvas</c:v>
                </c:pt>
                <c:pt idx="8">
                  <c:v>Laranjas</c:v>
                </c:pt>
                <c:pt idx="9">
                  <c:v>Abacates</c:v>
                </c:pt>
                <c:pt idx="10">
                  <c:v>Demais</c:v>
                </c:pt>
              </c:strCache>
            </c:strRef>
          </c:cat>
          <c:val>
            <c:numRef>
              <c:f>Planilha1!$H$8:$H$18</c:f>
              <c:numCache>
                <c:formatCode>#,##0</c:formatCode>
                <c:ptCount val="11"/>
                <c:pt idx="0">
                  <c:v>98840</c:v>
                </c:pt>
                <c:pt idx="1">
                  <c:v>115038</c:v>
                </c:pt>
                <c:pt idx="2">
                  <c:v>67910</c:v>
                </c:pt>
                <c:pt idx="3">
                  <c:v>49016</c:v>
                </c:pt>
                <c:pt idx="4">
                  <c:v>44446</c:v>
                </c:pt>
                <c:pt idx="5">
                  <c:v>41892</c:v>
                </c:pt>
                <c:pt idx="6">
                  <c:v>33679</c:v>
                </c:pt>
                <c:pt idx="7">
                  <c:v>24395</c:v>
                </c:pt>
                <c:pt idx="8">
                  <c:v>14638</c:v>
                </c:pt>
                <c:pt idx="9">
                  <c:v>10869</c:v>
                </c:pt>
                <c:pt idx="10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A-482F-B644-7B26CBE02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776576"/>
        <c:axId val="1"/>
      </c:barChart>
      <c:catAx>
        <c:axId val="32377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23776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635646203875469"/>
          <c:y val="4.8661779769471739E-2"/>
          <c:w val="0.66703075432193448"/>
          <c:h val="0.9244024563342481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E2-4CE5-A019-B29F3F70C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E2-4CE5-A019-B29F3F70C3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E2-4CE5-A019-B29F3F70C3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E2-4CE5-A019-B29F3F70C3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E2-4CE5-A019-B29F3F70C3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BE2-4CE5-A019-B29F3F70C3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BE2-4CE5-A019-B29F3F70C3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BE2-4CE5-A019-B29F3F70C31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BE2-4CE5-A019-B29F3F70C31F}"/>
              </c:ext>
            </c:extLst>
          </c:dPt>
          <c:dLbls>
            <c:dLbl>
              <c:idx val="0"/>
              <c:layout>
                <c:manualLayout>
                  <c:x val="9.8705362918109635E-3"/>
                  <c:y val="1.2934670453017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E2-4CE5-A019-B29F3F70C31F}"/>
                </c:ext>
              </c:extLst>
            </c:dLbl>
            <c:dLbl>
              <c:idx val="1"/>
              <c:layout>
                <c:manualLayout>
                  <c:x val="0.10480136362155516"/>
                  <c:y val="-9.4261598276751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BE2-4CE5-A019-B29F3F70C31F}"/>
                </c:ext>
              </c:extLst>
            </c:dLbl>
            <c:dLbl>
              <c:idx val="2"/>
              <c:layout>
                <c:manualLayout>
                  <c:x val="-2.6883227094292382E-2"/>
                  <c:y val="-4.65563360260267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BE2-4CE5-A019-B29F3F70C31F}"/>
                </c:ext>
              </c:extLst>
            </c:dLbl>
            <c:dLbl>
              <c:idx val="3"/>
              <c:layout>
                <c:manualLayout>
                  <c:x val="-2.3488881037683363E-2"/>
                  <c:y val="-3.37848945943325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BE2-4CE5-A019-B29F3F70C31F}"/>
                </c:ext>
              </c:extLst>
            </c:dLbl>
            <c:dLbl>
              <c:idx val="4"/>
              <c:layout>
                <c:manualLayout>
                  <c:x val="-1.0703031173327522E-2"/>
                  <c:y val="1.24503697125623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BE2-4CE5-A019-B29F3F70C31F}"/>
                </c:ext>
              </c:extLst>
            </c:dLbl>
            <c:dLbl>
              <c:idx val="5"/>
              <c:layout>
                <c:manualLayout>
                  <c:x val="-3.6638552040893467E-2"/>
                  <c:y val="1.85863289488659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BE2-4CE5-A019-B29F3F70C31F}"/>
                </c:ext>
              </c:extLst>
            </c:dLbl>
            <c:dLbl>
              <c:idx val="7"/>
              <c:layout>
                <c:manualLayout>
                  <c:x val="7.8060628527309595E-3"/>
                  <c:y val="1.07447786619154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BE2-4CE5-A019-B29F3F70C31F}"/>
                </c:ext>
              </c:extLst>
            </c:dLbl>
            <c:dLbl>
              <c:idx val="8"/>
              <c:layout>
                <c:manualLayout>
                  <c:x val="7.9975809571224393E-3"/>
                  <c:y val="2.7988273739518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BE2-4CE5-A019-B29F3F70C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'[74186982709e4100be5c7e656bdbcb31.xls]Sheet1'!$G$13:$G$21</c:f>
              <c:strCache>
                <c:ptCount val="9"/>
                <c:pt idx="0">
                  <c:v>Chile</c:v>
                </c:pt>
                <c:pt idx="1">
                  <c:v>Argentina</c:v>
                </c:pt>
                <c:pt idx="2">
                  <c:v>Costa do Marfim</c:v>
                </c:pt>
                <c:pt idx="3">
                  <c:v>Espanha</c:v>
                </c:pt>
                <c:pt idx="4">
                  <c:v>Portugal</c:v>
                </c:pt>
                <c:pt idx="5">
                  <c:v>Itália</c:v>
                </c:pt>
                <c:pt idx="6">
                  <c:v>Turquia</c:v>
                </c:pt>
                <c:pt idx="7">
                  <c:v>EUA</c:v>
                </c:pt>
                <c:pt idx="8">
                  <c:v>Demais</c:v>
                </c:pt>
              </c:strCache>
            </c:strRef>
          </c:cat>
          <c:val>
            <c:numRef>
              <c:f>'[74186982709e4100be5c7e656bdbcb31.xls]Sheet1'!$H$13:$H$21</c:f>
              <c:numCache>
                <c:formatCode>0.00</c:formatCode>
                <c:ptCount val="9"/>
                <c:pt idx="0">
                  <c:v>26.309339386133313</c:v>
                </c:pt>
                <c:pt idx="1">
                  <c:v>25.124826409536578</c:v>
                </c:pt>
                <c:pt idx="2">
                  <c:v>8.7047236615183241</c:v>
                </c:pt>
                <c:pt idx="3">
                  <c:v>8.4677579812269386</c:v>
                </c:pt>
                <c:pt idx="4">
                  <c:v>5.6894798502417618</c:v>
                </c:pt>
                <c:pt idx="5">
                  <c:v>5.2399054489813217</c:v>
                </c:pt>
                <c:pt idx="6">
                  <c:v>4.4196166834795836</c:v>
                </c:pt>
                <c:pt idx="7">
                  <c:v>3.8986559933308884</c:v>
                </c:pt>
                <c:pt idx="8">
                  <c:v>12.145694585551293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BE2-4CE5-A019-B29F3F70C31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38-41AE-9718-7158AA5B6D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38-41AE-9718-7158AA5B6D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38-41AE-9718-7158AA5B6D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38-41AE-9718-7158AA5B6D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38-41AE-9718-7158AA5B6D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38-41AE-9718-7158AA5B6D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238-41AE-9718-7158AA5B6D39}"/>
              </c:ext>
            </c:extLst>
          </c:dPt>
          <c:dLbls>
            <c:dLbl>
              <c:idx val="0"/>
              <c:layout>
                <c:manualLayout>
                  <c:x val="3.9017837132787885E-2"/>
                  <c:y val="-5.96000918782771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38-41AE-9718-7158AA5B6D39}"/>
                </c:ext>
              </c:extLst>
            </c:dLbl>
            <c:dLbl>
              <c:idx val="1"/>
              <c:layout>
                <c:manualLayout>
                  <c:x val="9.3030532408860556E-2"/>
                  <c:y val="-1.16741350769084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38-41AE-9718-7158AA5B6D39}"/>
                </c:ext>
              </c:extLst>
            </c:dLbl>
            <c:dLbl>
              <c:idx val="2"/>
              <c:layout>
                <c:manualLayout>
                  <c:x val="-3.026583899604755E-2"/>
                  <c:y val="-2.47836207169673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38-41AE-9718-7158AA5B6D39}"/>
                </c:ext>
              </c:extLst>
            </c:dLbl>
            <c:dLbl>
              <c:idx val="3"/>
              <c:layout>
                <c:manualLayout>
                  <c:x val="-4.9871082082592985E-2"/>
                  <c:y val="-4.92140348028577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238-41AE-9718-7158AA5B6D39}"/>
                </c:ext>
              </c:extLst>
            </c:dLbl>
            <c:dLbl>
              <c:idx val="4"/>
              <c:layout>
                <c:manualLayout>
                  <c:x val="-2.2158202997652428E-2"/>
                  <c:y val="3.64431522961648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238-41AE-9718-7158AA5B6D39}"/>
                </c:ext>
              </c:extLst>
            </c:dLbl>
            <c:dLbl>
              <c:idx val="5"/>
              <c:layout>
                <c:manualLayout>
                  <c:x val="-4.9816418580799021E-2"/>
                  <c:y val="8.011627354380851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238-41AE-9718-7158AA5B6D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'[3d0fedc9666e45de8956ad17b0e0844f.xls]Sheet1'!$C$35:$C$41</c:f>
              <c:strCache>
                <c:ptCount val="7"/>
                <c:pt idx="0">
                  <c:v>Argentina</c:v>
                </c:pt>
                <c:pt idx="1">
                  <c:v>Espanha</c:v>
                </c:pt>
                <c:pt idx="2">
                  <c:v>Chile</c:v>
                </c:pt>
                <c:pt idx="3">
                  <c:v>Itália</c:v>
                </c:pt>
                <c:pt idx="4">
                  <c:v>Portugal</c:v>
                </c:pt>
                <c:pt idx="5">
                  <c:v>Nova Zelândia</c:v>
                </c:pt>
                <c:pt idx="6">
                  <c:v>Demais</c:v>
                </c:pt>
              </c:strCache>
            </c:strRef>
          </c:cat>
          <c:val>
            <c:numRef>
              <c:f>'[3d0fedc9666e45de8956ad17b0e0844f.xls]Sheet1'!$E$35:$E$41</c:f>
              <c:numCache>
                <c:formatCode>0.00</c:formatCode>
                <c:ptCount val="7"/>
                <c:pt idx="0">
                  <c:v>32.29676217097601</c:v>
                </c:pt>
                <c:pt idx="1">
                  <c:v>18.017703237829025</c:v>
                </c:pt>
                <c:pt idx="2">
                  <c:v>15.73491730724435</c:v>
                </c:pt>
                <c:pt idx="3">
                  <c:v>13.277428371767993</c:v>
                </c:pt>
                <c:pt idx="4">
                  <c:v>11.13324015839739</c:v>
                </c:pt>
                <c:pt idx="5">
                  <c:v>5.9946424411833226</c:v>
                </c:pt>
                <c:pt idx="6">
                  <c:v>3.5453063126019098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238-41AE-9718-7158AA5B6D3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150A0-A5C8-4419-B95A-8B3C145FF784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7E592-175B-401E-9951-F9B6984EB5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8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0-16T13:11:45.354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0-16T13:11:46.625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263 0 0,'0'0'0,"-24"0"15,0 0-15,24 0 16,-23 0-16,23 0 16,-24 0-16,24 0 15,-24 0 1,0 0 15,24 0-15,-24 0-16,24 0 15,-24 0 1,0 0-1,24 0 17,-24 0 30,24 0-62,-24 0 16,24 0-16,-24 0 93,24 0 313,0 0-391,24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0-16T13:11:48.905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0,'0'0'46,"24"0"-30,-24 0-16,24 0 16,24 0-16,120 0 15,24 24 1,47-24-16,49 48 15,-25-48-15,25 24 16,0-24-16,-49 0 16,-71 0-16,-96 24 15,-48-24-15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0-16T13:12:50.6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ADB8CB-2663-4502-A1C6-B55973187259}" emma:medium="tactile" emma:mode="ink">
          <msink:context xmlns:msink="http://schemas.microsoft.com/ink/2010/main" type="writingRegion" rotatedBoundingBox="3134,13604 3694,13360 3796,13594 3236,13838"/>
        </emma:interpretation>
      </emma:emma>
    </inkml:annotationXML>
    <inkml:traceGroup>
      <inkml:annotationXML>
        <emma:emma xmlns:emma="http://www.w3.org/2003/04/emma" version="1.0">
          <emma:interpretation id="{8B97A225-E469-4B96-9FAA-59A39B974E35}" emma:medium="tactile" emma:mode="ink">
            <msink:context xmlns:msink="http://schemas.microsoft.com/ink/2010/main" type="paragraph" rotatedBoundingBox="3134,13604 3694,13360 3796,13594 3236,13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987EB3-B74B-45C2-BD0A-4A26DAEB03CC}" emma:medium="tactile" emma:mode="ink">
              <msink:context xmlns:msink="http://schemas.microsoft.com/ink/2010/main" type="line" rotatedBoundingBox="3134,13604 3694,13360 3796,13594 3236,13838"/>
            </emma:interpretation>
          </emma:emma>
        </inkml:annotationXML>
        <inkml:traceGroup>
          <inkml:annotationXML>
            <emma:emma xmlns:emma="http://www.w3.org/2003/04/emma" version="1.0">
              <emma:interpretation id="{C7F8B5A3-AA95-4D44-8863-3E20C274459E}" emma:medium="tactile" emma:mode="ink">
                <msink:context xmlns:msink="http://schemas.microsoft.com/ink/2010/main" type="inkWord" rotatedBoundingBox="3134,13604 3694,13360 3796,13594 3236,13838"/>
              </emma:interpretation>
              <emma:one-of disjunction-type="recognition" id="oneOf0">
                <emma:interpretation id="interp0" emma:lang="" emma:confidence="0">
                  <emma:literal>siando</emma:literal>
                </emma:interpretation>
                <emma:interpretation id="interp1" emma:lang="" emma:confidence="0">
                  <emma:literal>sardo</emma:literal>
                </emma:interpretation>
                <emma:interpretation id="interp2" emma:lang="" emma:confidence="0">
                  <emma:literal>saro</emma:literal>
                </emma:interpretation>
                <emma:interpretation id="interp3" emma:lang="" emma:confidence="0">
                  <emma:literal>suando</emma:literal>
                </emma:interpretation>
                <emma:interpretation id="interp4" emma:lang="" emma:confidence="0">
                  <emma:literal>sucando</emma:literal>
                </emma:interpretation>
              </emma:one-of>
            </emma:emma>
          </inkml:annotationXML>
          <inkml:trace contextRef="#ctx0" brushRef="#br0">0 384 0,'0'0'125,"0"0"-32,24-24-61,-24 0 61,24 24-93,-24-24 16,0 24-1,24-24 95,-24 0 61,24 24-155,0-24-1,-24 24 48,24-24-16,-24 24 77,0-24-46,24 0-62,-24 24-16,24-24 156,-24 24-125,24-24-31,-24 0 16,24 24 31,-24 0 343,0 0-375,-24 24 1,24-24-1,-24 24 1,24-24 15,0 24 16,0 0-31,-24-24-1,24 24 1,0-24-1,-24 24 1,24-24 202,-24 24-186,0 0-1,24-24 62,-24 0-61,24 0 311,0 0-328,0 0 1,0-24 0,24 24-1,0-24 1,-24 24-16,24 0 93,-24 0 1,24 0-78,-24-24 15,24 24 31,0 0 47,-24 0-77,24-24-17,-24 0 48,24 24 155,0 0 32,-24 0-219,-24 0-31,24 24 31,-24-24 0,24 24-15,-24-24 15,0 24 0,24-24 16,-24 24-31,24 0 15,-24-24 62,24 24-77,-24-24 15,0 24 47,24-24 219,24 0-266,-24 0-16,24-24 1,-24 24 15,24 0-31,-24-24 16,24 24-1,0 0 1,-24 0 0,24-24-16,-24 24 31,24 0-31,0-24 15,-24 24 1,24 0-16,-24-24 16,24 24 62,-24 0-16,24 0-46,-1 0-16,-23 0 15,24-24-15,-24 0 343,24 24-327,-24-24 0,0 24-1,0-24-15,0 0 16,0 24 15,0-24-31,0 24 16,0-24-1,-24 24-15,24-48 16,0 48-1,0 0 126,0 0-126,0 24-15,0-24 16,0 24-16,24 24 16,-24-24-16,24 0 15,-24-24-15,24 24 47,0-24-31,-24 24-16,24 0 15,-24-24-15,24 0 172,-24 0-157,0-24 1,0 24 0,0-24-16,0 24 15,0-24 1,0 0-1,-24 0 1,24 24-16,0-24 16,0 24-16,-24-48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0-16T13:12:58.6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807832-9608-4F67-B7AF-F4320A5B6EF7}" emma:medium="tactile" emma:mode="ink">
          <msink:context xmlns:msink="http://schemas.microsoft.com/ink/2010/main" type="writingRegion" rotatedBoundingBox="3258,10423 3617,10423 3617,10615 3258,10615"/>
        </emma:interpretation>
      </emma:emma>
    </inkml:annotationXML>
    <inkml:traceGroup>
      <inkml:annotationXML>
        <emma:emma xmlns:emma="http://www.w3.org/2003/04/emma" version="1.0">
          <emma:interpretation id="{EE82DF1A-574D-45EB-AF5C-0C128276302F}" emma:medium="tactile" emma:mode="ink">
            <msink:context xmlns:msink="http://schemas.microsoft.com/ink/2010/main" type="paragraph" rotatedBoundingBox="3258,10423 3617,10423 3617,10615 3258,10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746196-BE98-4C13-8E98-2D599D13BB5B}" emma:medium="tactile" emma:mode="ink">
              <msink:context xmlns:msink="http://schemas.microsoft.com/ink/2010/main" type="line" rotatedBoundingBox="3258,10423 3617,10423 3617,10615 3258,10615"/>
            </emma:interpretation>
          </emma:emma>
        </inkml:annotationXML>
        <inkml:traceGroup>
          <inkml:annotationXML>
            <emma:emma xmlns:emma="http://www.w3.org/2003/04/emma" version="1.0">
              <emma:interpretation id="{37A658B5-1213-434F-B38C-807FAE4EB962}" emma:medium="tactile" emma:mode="ink">
                <msink:context xmlns:msink="http://schemas.microsoft.com/ink/2010/main" type="inkWord" rotatedBoundingBox="3258,10423 3617,10423 3617,10615 3258,10615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31</emma:literal>
                </emma:interpretation>
              </emma:one-of>
            </emma:emma>
          </inkml:annotationXML>
          <inkml:trace contextRef="#ctx0" brushRef="#br0">168 24 0,'24'0'187,"-24"0"-172,24 0 1,-24 0 0,24 0-1,-24 0-15,24 0 31,0 0-15,-24 0 62,24 0-62,-1 0-1,1 0 48,-24 0 61,0 0 64,0 0-173,-24 0 16,24 0-15,-23 0 0,23 0 30,0 0-30,0 0 62,-24 0-62,24 0-1,-24 0-15,0 0 31,24 0 16,-24 0-16,24 0 47,-24 0 47,0 0-62,24 0-48,-24 0 16,24 0 1,-24 0-1,24 0 47,0 0 249,0 0-171,0 24-93,24-24-32,0 0-15,0 0 77,-24 0-93,24 0 16,0 0-1,-24 0 32,24 0-31,-24 0-16,24 24 15,0-24-15,-1 0 16,-23 0-16,24 0 16,-24 0 77,0 0 32,0 0-125,0 0 16,-24 0-16,24 24 15,0-24 1,-23 0-16,23 0 15,-24 0-15,24 0 16,-24 0 0,24 0-1,-24 24 1,0-24 15,24 0 0,-24 0 16,24 0 15,-24 0-30,0 0-17,24 0 48,-24 0-48,24 0 17,-24 0-17,24 0 16,-24 24 1,0-24-32,24 0 15,-24 0 1,24 0 343,-24 0-281,24 0-78,0 0 156,0 0-141,0 0 1,24 0-1,-24 0 1,24 0 0,0 0-1,-24 0-15,24 0 16,-24 0-16,24 0 15,-24 0 32,0-24 156,0 24-172,0-48-15,0 48 140,0-24-141,0 24-15,0-24 16,0 0 0,0 24 249,0 24-265,0-24 15,0 24-15,0-24 16,0 24 0,0-24-1,0 24 32,0 0-31,0-24-16,0 24 15,0 0 79,0 0 46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0-16T13:13:10.8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308486A-C1EC-40E8-8F74-E79F52CCE3C7}" emma:medium="tactile" emma:mode="ink">
          <msink:context xmlns:msink="http://schemas.microsoft.com/ink/2010/main" type="writingRegion" rotatedBoundingBox="3197,5862 3603,5703 3716,5992 3310,6151"/>
        </emma:interpretation>
      </emma:emma>
    </inkml:annotationXML>
    <inkml:traceGroup>
      <inkml:annotationXML>
        <emma:emma xmlns:emma="http://www.w3.org/2003/04/emma" version="1.0">
          <emma:interpretation id="{E3DA8DF3-5FBA-4612-BCC5-DA2D20915044}" emma:medium="tactile" emma:mode="ink">
            <msink:context xmlns:msink="http://schemas.microsoft.com/ink/2010/main" type="paragraph" rotatedBoundingBox="3197,5862 3603,5703 3716,5992 3310,6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6823E1-4984-4078-81EA-A4363F28E896}" emma:medium="tactile" emma:mode="ink">
              <msink:context xmlns:msink="http://schemas.microsoft.com/ink/2010/main" type="line" rotatedBoundingBox="3197,5862 3603,5703 3716,5992 3310,6151"/>
            </emma:interpretation>
          </emma:emma>
        </inkml:annotationXML>
        <inkml:traceGroup>
          <inkml:annotationXML>
            <emma:emma xmlns:emma="http://www.w3.org/2003/04/emma" version="1.0">
              <emma:interpretation id="{CF0C1812-AB7A-46F3-87F8-8F922BD75A66}" emma:medium="tactile" emma:mode="ink">
                <msink:context xmlns:msink="http://schemas.microsoft.com/ink/2010/main" type="inkWord" rotatedBoundingBox="3210,5894 3587,5746 3652,5912 3274,6059"/>
              </emma:interpretation>
              <emma:one-of disjunction-type="recognition" id="oneOf0">
                <emma:interpretation id="interp0" emma:lang="" emma:confidence="0">
                  <emma:literal>Tez</emma:literal>
                </emma:interpretation>
                <emma:interpretation id="interp1" emma:lang="" emma:confidence="0">
                  <emma:literal>Leo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vez</emma:literal>
                </emma:interpretation>
              </emma:one-of>
            </emma:emma>
          </inkml:annotationXML>
          <inkml:trace contextRef="#ctx0" brushRef="#br0">-72 168 0,'24'0'0,"-24"0"15,24 0-15,-24 0 16,48 0-16,-24 0 16,0 0-16,24 0 15,-24-24-15,0 24 16,-24-24-16,48 24 15,-48 0 17,24 0-17,-24-24-15,48 24 16,-1 0-16,-47 0 15,0 0 95,0 0-95,0 0-15,0 0 16,0 24-1,-24-24-15,1 24 16,-1 0-16,0 0 16,-24 24-16,24-48 15,-24 24-15,-24 24 16,48-48-16,0 0 15,24 0 32,0 0-16,0 0-15,0 0 0,0 0-1,0-24 1,0 0-16,24 24 15,-24-24 1,0 24-16,24-24 16,0 0-16,-24 24 15,24-24 1</inkml:trace>
        </inkml:traceGroup>
        <inkml:traceGroup>
          <inkml:annotationXML>
            <emma:emma xmlns:emma="http://www.w3.org/2003/04/emma" version="1.0">
              <emma:interpretation id="{F41CCDDA-C59C-481E-8827-A5E5E90E9F5E}" emma:medium="tactile" emma:mode="ink">
                <msink:context xmlns:msink="http://schemas.microsoft.com/ink/2010/main" type="inkWord" rotatedBoundingBox="3241,5845 3603,5703 3716,5992 3354,613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96.1085">48 96 0,'24'24'109,"0"-24"-93,0 0 0,0 0-16,-24 24 15,24-24-15,0 24 16,0-24-16,-24 0 15,24 0-15,0 0 16,0 0-16,-24 0 16,47 0-16,-47 0 15,24 0 48,-24 24 77,0-24-93,0 0-32,0 0 1,-24 0 0,24 0-1,-24 0 16,1 0 16,23 0-16,-24 0 1,24 0-17,-24 0 1,24 0-16,-24 0 15,0 0 1,24 0 31,-24 0-16,24 0-31,-24 0 109,0 0-46,24 0-48,0 0 94,0 0-93,24 0-16,-24 0 16,24 0-1,-24 0-15,24 0 16,0 0-1,-24 0 1,24 0 15,-24 0-31,48 0 16,-48 0-16,23 0 31,-23 0 16,24 0 109,-24 0-141,0 0 1,-24 0-16,24 0 16,-23 0-16,-1 0 15,24 0-15,-24 0 16,24 24-16,-24-24 15,0 0-15,24 0 32,-24 0-17,24 0-15,-24 0 31,24 0-31,-24 0 32,24 0 124,0 0-141,0 0-15,0 0 16,24 0-1,-24 0-15,24 0 16,-24 0-16,24 0 16,0 0-16,0 0 15,-24 0-15,24 0 16,0 0-1,-24 0-15,0 0 141,0 0-126,-24 0-15,24 0 16,-24 0-16,24 0 16,-24 0-16,24 0 15,-24 0-15,0 0 16,24 0-1,-24 0 1,24 0 0,-24 0-1,0 0 1,24 0-16,-24 0 15,0 0-15,0 0 16,0-24-16,24 24 156,0 0-140,24 0-16,-24 0 15,24 0 1,0 0-16,-24 0 15,24 0-15,-24 0 16,24 0-16,0 0 16,-24 0-1,24 0 16,-24 0-15,24 0-16,-24 0 16,24 0-16,-24 0 109,0 0-109,-24 0 15,24 0-15,-24 0 16,24 0-16,-24 0 16,0 0-16,24 0 15,-24 0-15,24 0 16,-24 0-1,0 0-15,24 0 16,-24 0 0,24 0 124,0 0-124,0 0-1,0 0 1,24 0-16,0 0 15,-24 0-15,24 0 16,-24 0-16,24 0 16,0 0-16,-24 0 15,24 0 1,-24 0-1,24 0-15,0 0 16,0 0-16,24 0 16,-48 0-1,23 0-15,-23 0 63,0 0-48,-23 0 1,23 0-16,-24 0 15,24 0-15,-24 0 16,0 0 0,24 0-1,-24 0-15,24 0 16,-24 0-16,0 0 15,24 0-15,-24 0 16,0 0-16,0 0 16,24 0-16,-24 0 15,24 0 32,-24 0-31,24 0-1,0 0 1,0 0 46,0 0-46,24 0-16,-24 0 15,24 0-15,0 0 16,-24 0-16,24 0 16,-24 0-1,24 0-15,0 0 16,0 0 15,-24 0-15,24 0-16,0 0 15,-24-24-15,24 24 16,-24 0-16,24-24 15,-24 24 1,0-24-16,23 24 16,1-24-16,-24 24 15,24-24 1,-24 24 31,0 0-16,-24 24-16,0-24 1,24 24-16,-23-24 16,23 24-1,-24 0-15,0 24 16,24-24-16,-24 0 15,0 0-15,0 0 16,0 0-16,24 0 16,-24 0-16,24-24 93,0 0-62,24-24-15,0 24-16,-24-24 16,24 0-16,-24 24 15,24-24-15,-24 24 16,24-24 46,0 0-62,-24 24 109,-24 24-93,24-24 0,0 24-16,-24-24 15,24 24-15,-48 0 16,24 0-16,0 0 15,0-24-15,0 24 16,24-24 31,0 0-32,0 0 1,0-24-16,24 0 16,24-24-1,-24 24-15,24 0 16,-24-24-16,0 48 15,23-24-15,-47 24 16,0 0 109,0 0-94,0 0-15,0 0-1,0 0 16,-23 0-31,-1 0 32,24 24-17,-24-24 1,24 0-16,-48 0 15,48 0-15,-24 0 16,0 24-16,0-24 250,24 0-235,-24 0-15,24 0 47,-24 0-16,0 0-15,24 0 77,0 0-77,0 0 0,24-24-16,-24 24 15,24-24 16,-24 0-15,24 24 0,0-24-1,-24 24-15,24-24 16,-24 0-16,24 24 15,-24-24-15,24 24 47,-24-24 125,24 24-125,-24-24-32,24 0 1,-24 24-1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0-16T13:13:15.3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59159D-37C7-4A33-BD5B-F3DC3A022F7F}" emma:medium="tactile" emma:mode="ink">
          <msink:context xmlns:msink="http://schemas.microsoft.com/ink/2010/main" type="writingRegion" rotatedBoundingBox="16437,5135 16226,4868 16379,4747 16590,5014"/>
        </emma:interpretation>
      </emma:emma>
    </inkml:annotationXML>
    <inkml:traceGroup>
      <inkml:annotationXML>
        <emma:emma xmlns:emma="http://www.w3.org/2003/04/emma" version="1.0">
          <emma:interpretation id="{74062B95-B7F5-46C1-9A8B-E2C16FC7DDA0}" emma:medium="tactile" emma:mode="ink">
            <msink:context xmlns:msink="http://schemas.microsoft.com/ink/2010/main" type="paragraph" rotatedBoundingBox="16437,5135 16226,4868 16379,4747 16590,5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0A1209-D0E3-4F7B-8DD1-F2231DDE9BD2}" emma:medium="tactile" emma:mode="ink">
              <msink:context xmlns:msink="http://schemas.microsoft.com/ink/2010/main" type="line" rotatedBoundingBox="16437,5135 16226,4868 16379,4747 16590,5014"/>
            </emma:interpretation>
          </emma:emma>
        </inkml:annotationXML>
        <inkml:traceGroup>
          <inkml:annotationXML>
            <emma:emma xmlns:emma="http://www.w3.org/2003/04/emma" version="1.0">
              <emma:interpretation id="{2291D37B-2021-46F2-8613-C5F42C0386AF}" emma:medium="tactile" emma:mode="ink">
                <msink:context xmlns:msink="http://schemas.microsoft.com/ink/2010/main" type="inkWord" rotatedBoundingBox="16446,5128 16235,4861 16379,4747 16590,50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216 264 0,'0'0'15,"0"-24"16,0 24 47,0-24-78,0 24 16,0-24-16,0 0 16,0 24 108,0 0-124,0 0 32,0 24-32,-24-24 15,24 24-15,0 0 16,-24 0-16,24-24 15,-24 0 63,24 0-62,-24-24 0,0 24-1,24-24 16,0 24 63,0 0-94,24 0 16,-24 0-16,24 0 15,-24 0 63,24 0-62,-24 0 62,24 0-78,0 0 15,-24 0 1,24 0 31,-24-24 187,0 0-219,-24 24 1,0-24 0,24 24-16,-24 0 15,24-23-15,-48 23 16,48-24-16,-24 24 93,0 0-46,24 0 47,0 0-79,24 0 1,-24 0-16,24 0 16,-24 0 15,24 0-16,0 0 1,-24 0-16,24 0 16,-24 0-16,24 0 15,-24 0 48,0 0 46,-24 0-94,24 0 1,-24 0 0,0 0 15,24 0-16,-24 0 1,24 0 0,-48 0 15,48-24 16,0 24-32,0-24-15,0 0 31,-24 24 32,24-24-48,0 24 1,-24 0 93,0 0 47</inkml:trace>
          <inkml:trace contextRef="#ctx0" brushRef="#br0" timeOffset="5239.2996">240 216 0,'0'-24'156,"-24"24"-140,24-24-16,-48 24 15,24-47 1,0 23-16,0 24 15,0-24 48,24 0 62,-24 0-79,24 24-30,0 0 140,0 0-156,0 24 16,0 0-16,0-24 15,0 24-15,0-24 16,0 24 77,24-24 48,0 0-79,-24 0 32,24-24 15,-24 24-78,0-24-15,0 24 155,0 0-139,24 0-1,-24 48-16,24-25 17,-24 1 46,0-24-63,0 24 48,0-24-17,-24 0 32,24 0 0,-24 0-46,24 0 92</inkml:trace>
        </inkml:traceGroup>
        <inkml:traceGroup>
          <inkml:annotationXML>
            <emma:emma xmlns:emma="http://www.w3.org/2003/04/emma" version="1.0">
              <emma:interpretation id="{13230802-1EE5-4B4E-ABD4-8750E584444D}" emma:medium="tactile" emma:mode="ink">
                <msink:context xmlns:msink="http://schemas.microsoft.com/ink/2010/main" type="inkWord" rotatedBoundingBox="16317,4982 16303,4965 16341,4935 16354,4953"/>
              </emma:interpretation>
              <emma:one-of disjunction-type="recognition" id="oneOf1"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6639.3796">24 168 0,'0'-24'93,"0"24"-46,24-23-16</inkml:trace>
        </inkml:traceGroup>
        <inkml:traceGroup>
          <inkml:annotationXML>
            <emma:emma xmlns:emma="http://www.w3.org/2003/04/emma" version="1.0">
              <emma:interpretation id="{FF3A52AA-D92E-44D9-982B-14BD8F5372EE}" emma:medium="tactile" emma:mode="ink">
                <msink:context xmlns:msink="http://schemas.microsoft.com/ink/2010/main" type="inkWord" rotatedBoundingBox="16389,4887 16363,4855 16413,4816 16438,484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80.0846">120 1 0,'0'0'31,"0"24"-15,0 0-1,-24-24-15,24 24 16,0-24 265,0 0-234,0 0-32,0 0-15,0-24 16,0 0-16,0 24 15,24-24-15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10-16T13:13:23.8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C9C708-6BB1-4A4E-BA02-740E6F397BE4}" emma:medium="tactile" emma:mode="ink">
          <msink:context xmlns:msink="http://schemas.microsoft.com/ink/2010/main" type="writingRegion" rotatedBoundingBox="12819,3642 12987,3642 12987,4001 12819,4001"/>
        </emma:interpretation>
      </emma:emma>
    </inkml:annotationXML>
    <inkml:traceGroup>
      <inkml:annotationXML>
        <emma:emma xmlns:emma="http://www.w3.org/2003/04/emma" version="1.0">
          <emma:interpretation id="{E825250F-CA37-4D50-9F4C-6521BDFF6979}" emma:medium="tactile" emma:mode="ink">
            <msink:context xmlns:msink="http://schemas.microsoft.com/ink/2010/main" type="paragraph" rotatedBoundingBox="12819,3642 12987,3642 12987,4001 12819,4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D472E8-34DF-40BF-BDC4-075207D2DDDD}" emma:medium="tactile" emma:mode="ink">
              <msink:context xmlns:msink="http://schemas.microsoft.com/ink/2010/main" type="line" rotatedBoundingBox="12819,3642 12987,3642 12987,4001 12819,4001"/>
            </emma:interpretation>
          </emma:emma>
        </inkml:annotationXML>
        <inkml:traceGroup>
          <inkml:annotationXML>
            <emma:emma xmlns:emma="http://www.w3.org/2003/04/emma" version="1.0">
              <emma:interpretation id="{F1897AD0-7417-429E-B128-DA18C3FA0B76}" emma:medium="tactile" emma:mode="ink">
                <msink:context xmlns:msink="http://schemas.microsoft.com/ink/2010/main" type="inkWord" rotatedBoundingBox="12819,3642 12987,3642 12987,4001 12819,4001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168 0 0,'0'0'16,"0"24"-16,0-1 15,0-23-15,-24 24 16,0 24-16,24-48 15,-24 48-15,0-24 16,24 0-16,-24 48 16,0-48-16,0 24 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68013-F270-47F8-AF6E-BDDB55BD486D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6EF3F-585C-4C08-B0A7-8C92F5E60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11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Nenhum</a:t>
            </a:r>
            <a:r>
              <a:rPr lang="pt-BR" baseline="0" dirty="0" smtClean="0"/>
              <a:t> outro país do mundo possui superávits tão positivos para o agro como Brasil e Argentina. Claro, isso é um fator positivo, porque mostra a força e capacidade de competição desses setores no mercado internacional. Por outro lado é preocupante, pois todos nós sabemos que o comércio é uma via de mão dupla e que para nós exportarmos mais, temos que estar mais envolvidos no comércio mundial.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E5F6-2C13-45BA-9EDF-0852785F5B6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59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Brasil e Argentina vivem brigando por cotas de leite em pó, desgastando</a:t>
            </a:r>
            <a:r>
              <a:rPr lang="pt-BR" baseline="0" dirty="0" smtClean="0"/>
              <a:t> o relacionamento setorial entre os dois países numa discussão que não terá resultados significativos a longo prazo. Por isso, nossa sugestão é buscar soluções de longo prazo.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E5F6-2C13-45BA-9EDF-0852785F5B6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27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20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5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47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34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6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10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64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2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60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41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9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EA2B-0816-43E9-82EB-E18F572A300C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5CC6D-4F59-4179-AC13-652A1DB1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31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3.png"/><Relationship Id="rId2" Type="http://schemas.openxmlformats.org/officeDocument/2006/relationships/hyperlink" Target="http://www.google.com.br/url?sa=i&amp;rct=j&amp;q=&amp;esrc=s&amp;source=images&amp;cd=&amp;cad=rja&amp;uact=8&amp;ved=0CAcQjRxqFQoTCM6t0fbs6cYCFcaIkAodsQ0L3A&amp;url=http://www.moscamed.org.br/2012/noticias/173/28&amp;ei=bvysVc6-O8aRwgSxm6zgDQ&amp;bvm=bv.98197061,d.Y2I&amp;psig=AFQjCNFfqUmhOq4wrPK_JcWw_pjzoQxxQg&amp;ust=14374864987069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26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14.jpeg"/><Relationship Id="rId34" Type="http://schemas.openxmlformats.org/officeDocument/2006/relationships/image" Target="../media/image27.jpeg"/><Relationship Id="rId7" Type="http://schemas.openxmlformats.org/officeDocument/2006/relationships/slide" Target="slide14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5" Type="http://schemas.openxmlformats.org/officeDocument/2006/relationships/image" Target="../media/image18.jpeg"/><Relationship Id="rId33" Type="http://schemas.openxmlformats.org/officeDocument/2006/relationships/image" Target="../media/image26.jpeg"/><Relationship Id="rId2" Type="http://schemas.openxmlformats.org/officeDocument/2006/relationships/image" Target="../media/image3.png"/><Relationship Id="rId16" Type="http://schemas.openxmlformats.org/officeDocument/2006/relationships/image" Target="../media/image9.jpeg"/><Relationship Id="rId20" Type="http://schemas.openxmlformats.org/officeDocument/2006/relationships/image" Target="../media/image13.jpe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2.xml"/><Relationship Id="rId24" Type="http://schemas.openxmlformats.org/officeDocument/2006/relationships/image" Target="../media/image17.jpeg"/><Relationship Id="rId32" Type="http://schemas.openxmlformats.org/officeDocument/2006/relationships/image" Target="../media/image25.png"/><Relationship Id="rId5" Type="http://schemas.openxmlformats.org/officeDocument/2006/relationships/slide" Target="slide20.xml"/><Relationship Id="rId15" Type="http://schemas.openxmlformats.org/officeDocument/2006/relationships/image" Target="../media/image8.jpeg"/><Relationship Id="rId23" Type="http://schemas.openxmlformats.org/officeDocument/2006/relationships/image" Target="../media/image16.jpeg"/><Relationship Id="rId28" Type="http://schemas.openxmlformats.org/officeDocument/2006/relationships/image" Target="../media/image21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31" Type="http://schemas.openxmlformats.org/officeDocument/2006/relationships/image" Target="../media/image24.jpeg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image" Target="../media/image7.jpeg"/><Relationship Id="rId22" Type="http://schemas.openxmlformats.org/officeDocument/2006/relationships/image" Target="../media/image15.jpeg"/><Relationship Id="rId27" Type="http://schemas.openxmlformats.org/officeDocument/2006/relationships/image" Target="../media/image20.jpeg"/><Relationship Id="rId30" Type="http://schemas.openxmlformats.org/officeDocument/2006/relationships/image" Target="../media/image23.jpeg"/><Relationship Id="rId35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emf"/><Relationship Id="rId18" Type="http://schemas.openxmlformats.org/officeDocument/2006/relationships/customXml" Target="../ink/ink2.xml"/><Relationship Id="rId26" Type="http://schemas.openxmlformats.org/officeDocument/2006/relationships/customXml" Target="../ink/ink6.xml"/><Relationship Id="rId3" Type="http://schemas.openxmlformats.org/officeDocument/2006/relationships/image" Target="../media/image35.emf"/><Relationship Id="rId21" Type="http://schemas.openxmlformats.org/officeDocument/2006/relationships/image" Target="../media/image460.emf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17" Type="http://schemas.openxmlformats.org/officeDocument/2006/relationships/image" Target="../media/image440.emf"/><Relationship Id="rId25" Type="http://schemas.openxmlformats.org/officeDocument/2006/relationships/image" Target="../media/image48.emf"/><Relationship Id="rId2" Type="http://schemas.openxmlformats.org/officeDocument/2006/relationships/image" Target="../media/image3.png"/><Relationship Id="rId16" Type="http://schemas.openxmlformats.org/officeDocument/2006/relationships/customXml" Target="../ink/ink1.xml"/><Relationship Id="rId20" Type="http://schemas.openxmlformats.org/officeDocument/2006/relationships/customXml" Target="../ink/ink3.xml"/><Relationship Id="rId29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24" Type="http://schemas.openxmlformats.org/officeDocument/2006/relationships/customXml" Target="../ink/ink5.xml"/><Relationship Id="rId5" Type="http://schemas.openxmlformats.org/officeDocument/2006/relationships/image" Target="../media/image37.emf"/><Relationship Id="rId15" Type="http://schemas.openxmlformats.org/officeDocument/2006/relationships/image" Target="../media/image47.emf"/><Relationship Id="rId23" Type="http://schemas.openxmlformats.org/officeDocument/2006/relationships/image" Target="../media/image470.emf"/><Relationship Id="rId28" Type="http://schemas.openxmlformats.org/officeDocument/2006/relationships/customXml" Target="../ink/ink7.xml"/><Relationship Id="rId10" Type="http://schemas.openxmlformats.org/officeDocument/2006/relationships/image" Target="../media/image42.emf"/><Relationship Id="rId19" Type="http://schemas.openxmlformats.org/officeDocument/2006/relationships/image" Target="../media/image450.emf"/><Relationship Id="rId31" Type="http://schemas.openxmlformats.org/officeDocument/2006/relationships/image" Target="../media/image51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Relationship Id="rId14" Type="http://schemas.openxmlformats.org/officeDocument/2006/relationships/image" Target="../media/image46.emf"/><Relationship Id="rId22" Type="http://schemas.openxmlformats.org/officeDocument/2006/relationships/customXml" Target="../ink/ink4.xml"/><Relationship Id="rId27" Type="http://schemas.openxmlformats.org/officeDocument/2006/relationships/image" Target="../media/image49.emf"/><Relationship Id="rId30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3001991"/>
            <a:ext cx="12192000" cy="854015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Bahia - Argentina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663" y="142334"/>
            <a:ext cx="1958454" cy="7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616943"/>
              </p:ext>
            </p:extLst>
          </p:nvPr>
        </p:nvGraphicFramePr>
        <p:xfrm>
          <a:off x="994951" y="771144"/>
          <a:ext cx="8459600" cy="61436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739880">
                  <a:extLst>
                    <a:ext uri="{9D8B030D-6E8A-4147-A177-3AD203B41FA5}">
                      <a16:colId xmlns:a16="http://schemas.microsoft.com/office/drawing/2014/main" val="2585544259"/>
                    </a:ext>
                  </a:extLst>
                </a:gridCol>
                <a:gridCol w="1359860">
                  <a:extLst>
                    <a:ext uri="{9D8B030D-6E8A-4147-A177-3AD203B41FA5}">
                      <a16:colId xmlns:a16="http://schemas.microsoft.com/office/drawing/2014/main" val="2505618613"/>
                    </a:ext>
                  </a:extLst>
                </a:gridCol>
                <a:gridCol w="1359860">
                  <a:extLst>
                    <a:ext uri="{9D8B030D-6E8A-4147-A177-3AD203B41FA5}">
                      <a16:colId xmlns:a16="http://schemas.microsoft.com/office/drawing/2014/main" val="1309261313"/>
                    </a:ext>
                  </a:extLst>
                </a:gridCol>
              </a:tblGrid>
              <a:tr h="13463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b="1" u="none" strike="noStrike" dirty="0">
                          <a:effectLst/>
                        </a:rPr>
                        <a:t>PRODUTOS</a:t>
                      </a:r>
                      <a:endParaRPr lang="pt-BR" sz="16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600" b="1" u="none" strike="noStrike" dirty="0">
                          <a:effectLst/>
                        </a:rPr>
                        <a:t>EXPORTAÇÃO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323366"/>
                  </a:ext>
                </a:extLst>
              </a:tr>
              <a:tr h="1302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400" b="1" u="none" strike="noStrike" dirty="0" smtClean="0">
                          <a:effectLst/>
                        </a:rPr>
                        <a:t>Valor (</a:t>
                      </a:r>
                      <a:r>
                        <a:rPr lang="pt-BR" sz="1400" b="1" u="none" strike="noStrike" dirty="0">
                          <a:effectLst/>
                        </a:rPr>
                        <a:t>US$)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t-BR" sz="1400" b="1" u="none" strike="noStrike" dirty="0" smtClean="0">
                          <a:effectLst/>
                        </a:rPr>
                        <a:t>Peso (</a:t>
                      </a:r>
                      <a:r>
                        <a:rPr lang="pt-BR" sz="1400" b="1" u="none" strike="noStrike" dirty="0">
                          <a:effectLst/>
                        </a:rPr>
                        <a:t>Kg)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75128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Manteiga, gordura e óleo de cacau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47.171.032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7.796.975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16114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Cacau em pó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27.061.508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9.825.372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0630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Pasta de cacau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22.325.847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5.702.100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05481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Mangas frescas ou secas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1.997.416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1.295.136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020852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Uvas frescas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1.600.269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782.240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68961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Calçados de couro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1.057.095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39.695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876542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Algodão não cardado nem penteado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499.597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326.921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756542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Papel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447.089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527.004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12452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Demais fibras e produtos têxteis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399.692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94.038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136624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Cordéis e demais produtos do sisal ou outras fibras 'agave'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366.572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149.886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259537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Cebolas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167.273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620.300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193390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Vestuário e outros produtos têxteis de algodão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62.464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33.128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61816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Desperdícios de cacau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59.000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150.000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174275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Cacau inteiro ou partido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46.500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15.000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62781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Café verde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28.154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  8.160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4187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Charutos e cigarrilhas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15.790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  1.671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175866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Mamões (papaia) frescos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11.130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  9.232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838550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Cravo-da-índia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  9.231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effectLst/>
                        </a:rPr>
                        <a:t>                1.500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58760"/>
                  </a:ext>
                </a:extLst>
              </a:tr>
              <a:tr h="31695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400" b="1" u="none" strike="noStrike" dirty="0">
                          <a:effectLst/>
                        </a:rPr>
                        <a:t> 103.325.659 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400" b="1" u="none" strike="noStrike" dirty="0">
                          <a:effectLst/>
                        </a:rPr>
                        <a:t>   27.378.358 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51441"/>
                  </a:ext>
                </a:extLst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674" y="178942"/>
            <a:ext cx="1841152" cy="688908"/>
          </a:xfrm>
          <a:prstGeom prst="rect">
            <a:avLst/>
          </a:prstGeom>
        </p:spPr>
      </p:pic>
      <p:sp>
        <p:nvSpPr>
          <p:cNvPr id="6" name="CaixaDeTexto 3"/>
          <p:cNvSpPr txBox="1"/>
          <p:nvPr/>
        </p:nvSpPr>
        <p:spPr>
          <a:xfrm>
            <a:off x="600945" y="178942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Exportações Bahia-Argentina/2016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flipH="1">
            <a:off x="9914762" y="6194426"/>
            <a:ext cx="2455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MAPA/AGROSTAT</a:t>
            </a:r>
          </a:p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Elaboração: Assessoria Econômica/Sistema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Faeb-Senar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047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31324"/>
              </p:ext>
            </p:extLst>
          </p:nvPr>
        </p:nvGraphicFramePr>
        <p:xfrm>
          <a:off x="915493" y="794426"/>
          <a:ext cx="8684719" cy="569555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892623">
                  <a:extLst>
                    <a:ext uri="{9D8B030D-6E8A-4147-A177-3AD203B41FA5}">
                      <a16:colId xmlns:a16="http://schemas.microsoft.com/office/drawing/2014/main" val="3906652979"/>
                    </a:ext>
                  </a:extLst>
                </a:gridCol>
                <a:gridCol w="1396048">
                  <a:extLst>
                    <a:ext uri="{9D8B030D-6E8A-4147-A177-3AD203B41FA5}">
                      <a16:colId xmlns:a16="http://schemas.microsoft.com/office/drawing/2014/main" val="3696165130"/>
                    </a:ext>
                  </a:extLst>
                </a:gridCol>
                <a:gridCol w="1396048">
                  <a:extLst>
                    <a:ext uri="{9D8B030D-6E8A-4147-A177-3AD203B41FA5}">
                      <a16:colId xmlns:a16="http://schemas.microsoft.com/office/drawing/2014/main" val="1913509607"/>
                    </a:ext>
                  </a:extLst>
                </a:gridCol>
              </a:tblGrid>
              <a:tr h="2667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PRODUTOS</a:t>
                      </a:r>
                      <a:endParaRPr lang="pt-BR" sz="16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IMPORTAÇÃO</a:t>
                      </a:r>
                      <a:endParaRPr lang="pt-BR" sz="16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51271"/>
                  </a:ext>
                </a:extLst>
              </a:tr>
              <a:tr h="2667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Valor(US$)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Peso(Kg)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24562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Trigo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63.699.014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349.213.275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78153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Malte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26.619.915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45.588.355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771110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Milho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5.526.219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27.605.301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356449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</a:t>
                      </a:r>
                      <a:r>
                        <a:rPr lang="pt-BR" sz="1200" u="none" strike="noStrike" dirty="0" err="1" smtClean="0">
                          <a:effectLst/>
                        </a:rPr>
                        <a:t>Pêras</a:t>
                      </a:r>
                      <a:r>
                        <a:rPr lang="pt-BR" sz="1200" u="none" strike="noStrike" dirty="0" smtClean="0">
                          <a:effectLst/>
                        </a:rPr>
                        <a:t> frescas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2.676.059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3.024.780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95695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Queijos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1.053.370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336.000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84677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Soro de leite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700.844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1.083.200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24038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Leite em pó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522.459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175.000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40696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Vinho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504.517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125.494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63778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Maçãs frescas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427.496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486.234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90249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Outros files de peixe, congelados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376.345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113.677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01402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Outras preparações alimentícias a base de cereais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372.332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1.980.000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83341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Batatas preparadas ou conservadas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274.127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213.859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085162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Farinha de trigo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224.626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665.500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67646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Carne bovina in natura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108.293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12.000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4556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Uvas secas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92.474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61.700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657073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Uvas frescas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87.880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43.264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50793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Outros peixes congelados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50.689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26.016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41052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Vestuários e produtos têxteis de lã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36.000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  3.000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61127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Feijões secos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21.375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28.500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49324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Pães, biscoitos e produtos de pastelaria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  6.741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  2.915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18083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 Papel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        78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                      10 </a:t>
                      </a:r>
                      <a:endParaRPr lang="pt-B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94354"/>
                  </a:ext>
                </a:extLst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 103.380.853 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 430.788.080 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864250"/>
                  </a:ext>
                </a:extLst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174" y="207996"/>
            <a:ext cx="1841152" cy="688908"/>
          </a:xfrm>
          <a:prstGeom prst="rect">
            <a:avLst/>
          </a:prstGeom>
        </p:spPr>
      </p:pic>
      <p:sp>
        <p:nvSpPr>
          <p:cNvPr id="6" name="CaixaDeTexto 3"/>
          <p:cNvSpPr txBox="1"/>
          <p:nvPr/>
        </p:nvSpPr>
        <p:spPr>
          <a:xfrm>
            <a:off x="600945" y="178942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Importações Bahia-Argentina/2016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flipH="1">
            <a:off x="9699823" y="6074230"/>
            <a:ext cx="2492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MAPA/AGROSTAT</a:t>
            </a:r>
          </a:p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Elaboração: Assessoria Econômica/Sistema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Faeb-Senar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642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6099"/>
              </p:ext>
            </p:extLst>
          </p:nvPr>
        </p:nvGraphicFramePr>
        <p:xfrm>
          <a:off x="1570007" y="2208362"/>
          <a:ext cx="7815534" cy="3788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5471">
                  <a:extLst>
                    <a:ext uri="{9D8B030D-6E8A-4147-A177-3AD203B41FA5}">
                      <a16:colId xmlns:a16="http://schemas.microsoft.com/office/drawing/2014/main" val="1080474404"/>
                    </a:ext>
                  </a:extLst>
                </a:gridCol>
                <a:gridCol w="2163805">
                  <a:extLst>
                    <a:ext uri="{9D8B030D-6E8A-4147-A177-3AD203B41FA5}">
                      <a16:colId xmlns:a16="http://schemas.microsoft.com/office/drawing/2014/main" val="399867441"/>
                    </a:ext>
                  </a:extLst>
                </a:gridCol>
                <a:gridCol w="1776258">
                  <a:extLst>
                    <a:ext uri="{9D8B030D-6E8A-4147-A177-3AD203B41FA5}">
                      <a16:colId xmlns:a16="http://schemas.microsoft.com/office/drawing/2014/main" val="3225288594"/>
                    </a:ext>
                  </a:extLst>
                </a:gridCol>
              </a:tblGrid>
              <a:tr h="4744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CULTURA</a:t>
                      </a:r>
                      <a:endParaRPr lang="pt-BR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POSIÇÃO</a:t>
                      </a:r>
                      <a:endParaRPr lang="pt-BR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PART%</a:t>
                      </a:r>
                      <a:endParaRPr lang="pt-BR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6753267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Cacau e seus produtos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2º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33,40%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7385855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Sisal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4º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1,05%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7763360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Uva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4º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8,67%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417900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Manga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7º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2,41%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5926525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Mamão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11º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0,19%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5135348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Algodão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17º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0,23%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4685075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u="none" strike="noStrike" dirty="0">
                          <a:effectLst/>
                        </a:rPr>
                        <a:t>Café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41º 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effectLst/>
                        </a:rPr>
                        <a:t>0,04%</a:t>
                      </a:r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955643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269" y="494628"/>
            <a:ext cx="1841152" cy="688908"/>
          </a:xfrm>
          <a:prstGeom prst="rect">
            <a:avLst/>
          </a:prstGeom>
        </p:spPr>
      </p:pic>
      <p:sp>
        <p:nvSpPr>
          <p:cNvPr id="7" name="CaixaDeTexto 3"/>
          <p:cNvSpPr txBox="1"/>
          <p:nvPr/>
        </p:nvSpPr>
        <p:spPr>
          <a:xfrm>
            <a:off x="500062" y="494628"/>
            <a:ext cx="941519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 da Argentina nas Exportações de alguns produtos baianos - 2016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03871" y="5996440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MAPA/AGROSTAT</a:t>
            </a:r>
          </a:p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Elaboração: Assessoria Econômica/Sistema Faeb-Senar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1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3"/>
          <p:cNvSpPr txBox="1"/>
          <p:nvPr/>
        </p:nvSpPr>
        <p:spPr>
          <a:xfrm>
            <a:off x="658095" y="378810"/>
            <a:ext cx="9313817" cy="4924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destinos do Agronegócio Baiano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(Jan a Set/17).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110" y="378810"/>
            <a:ext cx="1841152" cy="68890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 flipH="1">
            <a:off x="1861387" y="6046844"/>
            <a:ext cx="568723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MAPA/AGROSTAT</a:t>
            </a:r>
          </a:p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Elaboração: Assessoria Econômica/Sistema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Faeb-Senar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00412"/>
              </p:ext>
            </p:extLst>
          </p:nvPr>
        </p:nvGraphicFramePr>
        <p:xfrm>
          <a:off x="1861387" y="1310948"/>
          <a:ext cx="7086669" cy="473589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07724">
                  <a:extLst>
                    <a:ext uri="{9D8B030D-6E8A-4147-A177-3AD203B41FA5}">
                      <a16:colId xmlns:a16="http://schemas.microsoft.com/office/drawing/2014/main" val="1750990138"/>
                    </a:ext>
                  </a:extLst>
                </a:gridCol>
                <a:gridCol w="2321593">
                  <a:extLst>
                    <a:ext uri="{9D8B030D-6E8A-4147-A177-3AD203B41FA5}">
                      <a16:colId xmlns:a16="http://schemas.microsoft.com/office/drawing/2014/main" val="2181481593"/>
                    </a:ext>
                  </a:extLst>
                </a:gridCol>
                <a:gridCol w="1944582">
                  <a:extLst>
                    <a:ext uri="{9D8B030D-6E8A-4147-A177-3AD203B41FA5}">
                      <a16:colId xmlns:a16="http://schemas.microsoft.com/office/drawing/2014/main" val="1696038680"/>
                    </a:ext>
                  </a:extLst>
                </a:gridCol>
                <a:gridCol w="1812770">
                  <a:extLst>
                    <a:ext uri="{9D8B030D-6E8A-4147-A177-3AD203B41FA5}">
                      <a16:colId xmlns:a16="http://schemas.microsoft.com/office/drawing/2014/main" val="2227923107"/>
                    </a:ext>
                  </a:extLst>
                </a:gridCol>
              </a:tblGrid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(US$)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 (%)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27778001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1º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1.430.825.577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50,72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1444305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2º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PAISES BAIXOS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150.140.697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5,32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66029603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3º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ALEMANHA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149.128.742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5,29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25475599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4º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ESTADOS UNIDOS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148.740.779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5,27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87538373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5º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FRANCA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103.899.631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3,68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5995878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6º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BELGICA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92.456.156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3,28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28310737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7º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ARGENTINA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79.432.704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2,82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46800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8º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ITALIA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75.963.528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2,69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97732722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9º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VIETNA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65.762.740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2,33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0443745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10º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63.362.832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84339343"/>
                  </a:ext>
                </a:extLst>
              </a:tr>
              <a:tr h="3946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2.821.205.213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270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6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504" y="963279"/>
            <a:ext cx="11199156" cy="5894721"/>
          </a:xfrm>
        </p:spPr>
        <p:txBody>
          <a:bodyPr>
            <a:normAutofit fontScale="850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pt-BR" sz="2400" dirty="0" smtClean="0"/>
              <a:t>Algodão: oportunidades na instalação de indústria de fiação, tecelagem e confecção e ração animal.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 smtClean="0"/>
              <a:t>Região predominante - produção: Oeste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 smtClean="0"/>
              <a:t>Produção em 2016: 878.645 </a:t>
            </a:r>
            <a:r>
              <a:rPr lang="pt-BR" sz="2000" i="1" dirty="0" err="1" smtClean="0"/>
              <a:t>ton</a:t>
            </a:r>
            <a:endParaRPr lang="pt-BR" sz="2000" i="1" dirty="0" smtClean="0"/>
          </a:p>
          <a:p>
            <a:pPr lvl="1" algn="just">
              <a:buBlip>
                <a:blip r:embed="rId2"/>
              </a:buBlip>
            </a:pPr>
            <a:r>
              <a:rPr lang="pt-BR" sz="2000" i="1" dirty="0" smtClean="0"/>
              <a:t>Regiões com agroindústrias:  Baixo Sul, Oeste, Sudoeste e Metropolitana.</a:t>
            </a:r>
          </a:p>
          <a:p>
            <a:pPr algn="just">
              <a:buBlip>
                <a:blip r:embed="rId2"/>
              </a:buBlip>
            </a:pPr>
            <a:r>
              <a:rPr lang="pt-BR" sz="2400" dirty="0" smtClean="0"/>
              <a:t>Cacau: oportunidades a produção de chocolates finos e derivados.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 smtClean="0"/>
              <a:t>Região predominante - produção: Cacaueira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 smtClean="0"/>
              <a:t>Produção em 2016: 115.756 </a:t>
            </a:r>
            <a:r>
              <a:rPr lang="pt-BR" sz="2000" i="1" dirty="0" err="1" smtClean="0"/>
              <a:t>ton</a:t>
            </a:r>
            <a:endParaRPr lang="pt-BR" sz="2000" i="1" dirty="0" smtClean="0"/>
          </a:p>
          <a:p>
            <a:pPr lvl="1" algn="just">
              <a:buBlip>
                <a:blip r:embed="rId2"/>
              </a:buBlip>
            </a:pPr>
            <a:r>
              <a:rPr lang="pt-BR" sz="2000" i="1" dirty="0" smtClean="0"/>
              <a:t>Região com agroindústrias: Sul e Baixo Sul</a:t>
            </a:r>
          </a:p>
          <a:p>
            <a:pPr algn="just">
              <a:buBlip>
                <a:blip r:embed="rId2"/>
              </a:buBlip>
            </a:pPr>
            <a:r>
              <a:rPr lang="pt-BR" sz="2400" dirty="0" smtClean="0"/>
              <a:t>Sisal: o parque industrial do sisal pode ser ampliado para substituição de plásticos, espumas e fibras sintéticas.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 smtClean="0"/>
              <a:t>Região predominante - produção: Sisaleira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 smtClean="0"/>
              <a:t>Produção em 2016: 175.931 </a:t>
            </a:r>
            <a:r>
              <a:rPr lang="pt-BR" sz="2000" i="1" dirty="0" err="1" smtClean="0"/>
              <a:t>ton</a:t>
            </a:r>
            <a:endParaRPr lang="pt-BR" sz="2000" i="1" dirty="0" smtClean="0"/>
          </a:p>
          <a:p>
            <a:pPr lvl="1" algn="just">
              <a:buBlip>
                <a:blip r:embed="rId2"/>
              </a:buBlip>
            </a:pPr>
            <a:r>
              <a:rPr lang="pt-BR" sz="2000" i="1" dirty="0" smtClean="0"/>
              <a:t>Regiões </a:t>
            </a:r>
            <a:r>
              <a:rPr lang="pt-BR" sz="2000" i="1" dirty="0"/>
              <a:t>com agroindústrias: </a:t>
            </a:r>
            <a:r>
              <a:rPr lang="pt-BR" sz="2000" i="1" dirty="0" err="1" smtClean="0"/>
              <a:t>Sisaleira</a:t>
            </a:r>
            <a:r>
              <a:rPr lang="pt-BR" sz="2000" i="1" dirty="0" smtClean="0"/>
              <a:t> e Metropolitana.</a:t>
            </a:r>
          </a:p>
          <a:p>
            <a:pPr algn="just">
              <a:buBlip>
                <a:blip r:embed="rId2"/>
              </a:buBlip>
            </a:pPr>
            <a:r>
              <a:rPr lang="pt-BR" sz="2400" dirty="0" smtClean="0"/>
              <a:t>Soja: processadoras de óleos, farelos e subprodutos para fabricação de alimentos e de ração animal.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 smtClean="0"/>
              <a:t>Região predominante- produção: Oeste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 smtClean="0"/>
              <a:t>Produção em 2016: 3.257.119 </a:t>
            </a:r>
            <a:r>
              <a:rPr lang="pt-BR" sz="2000" i="1" dirty="0" err="1" smtClean="0"/>
              <a:t>ton</a:t>
            </a:r>
            <a:endParaRPr lang="pt-BR" sz="2000" i="1" dirty="0" smtClean="0"/>
          </a:p>
          <a:p>
            <a:pPr lvl="1" algn="just">
              <a:buBlip>
                <a:blip r:embed="rId2"/>
              </a:buBlip>
            </a:pPr>
            <a:r>
              <a:rPr lang="pt-BR" sz="2000" i="1" dirty="0"/>
              <a:t> </a:t>
            </a:r>
            <a:r>
              <a:rPr lang="pt-BR" sz="2000" i="1" dirty="0" smtClean="0"/>
              <a:t>Regiões com agroindústria: Oeste e Semiárido.</a:t>
            </a:r>
          </a:p>
          <a:p>
            <a:pPr algn="just">
              <a:buBlip>
                <a:blip r:embed="rId2"/>
              </a:buBlip>
            </a:pPr>
            <a:r>
              <a:rPr lang="pt-BR" sz="2400" dirty="0" smtClean="0"/>
              <a:t>Fruticultura: agroindústrias de sucos concentrados, doces diversos, polpas de frutas e frutas cristalizadas.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 smtClean="0"/>
              <a:t>Região predominante- produção: Vale do São Francisco e Extremo Sul 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 smtClean="0"/>
              <a:t>Produção em 2016: 4.907.541 </a:t>
            </a:r>
            <a:r>
              <a:rPr lang="pt-BR" sz="2000" i="1" dirty="0" err="1" smtClean="0"/>
              <a:t>ton</a:t>
            </a:r>
            <a:endParaRPr lang="pt-BR" sz="2000" i="1" dirty="0" smtClean="0"/>
          </a:p>
          <a:p>
            <a:pPr lvl="1" algn="just">
              <a:buBlip>
                <a:blip r:embed="rId2"/>
              </a:buBlip>
            </a:pPr>
            <a:r>
              <a:rPr lang="pt-BR" sz="2000" i="1" dirty="0" smtClean="0"/>
              <a:t>Regiões </a:t>
            </a:r>
            <a:r>
              <a:rPr lang="pt-BR" sz="2000" i="1" dirty="0"/>
              <a:t>com agroindústrias</a:t>
            </a:r>
            <a:r>
              <a:rPr lang="pt-BR" sz="2000" i="1" dirty="0" smtClean="0"/>
              <a:t>: Sul, Baixo Sul, Metropolitana, Semiárido.</a:t>
            </a:r>
          </a:p>
          <a:p>
            <a:pPr marL="457200" lvl="1" indent="0" algn="just">
              <a:buNone/>
            </a:pPr>
            <a:endParaRPr lang="pt-BR" sz="2000" i="1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446504" y="226410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AGROINDÚSTRIAS: Agricultura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08" y="274371"/>
            <a:ext cx="184115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15" y="671605"/>
            <a:ext cx="10962299" cy="6186395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Pecuária de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corte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Blip>
                <a:blip r:embed="rId2"/>
              </a:buBlip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Região predominante - produção: Extremo Sul e Sudoeste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Blip>
                <a:blip r:embed="rId2"/>
              </a:buBlip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Rebanho em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2016: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10.363.291 cabeças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Regiões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com agroindústrias</a:t>
            </a:r>
            <a:r>
              <a:rPr lang="pt-B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Sul, Extremo Sul, Sudoeste, Oeste, Semiárido, Recôncavo. e Metropolitana.</a:t>
            </a:r>
          </a:p>
          <a:p>
            <a:pPr>
              <a:buBlip>
                <a:blip r:embed="rId2"/>
              </a:buBlip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Pecuária de leite: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Regiões  predominantes - produção: Extremo Sul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Produção em 2016: 858.408.000 litros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Regiões com agroindústrias: Sul, Extremo Sul, Sudoeste, Oeste, Semiárido e Metropolitana</a:t>
            </a:r>
            <a:r>
              <a:rPr lang="pt-BR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Caprino: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Região predominante- produção: Semiárido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Rebanho em 2016: 2.742.733 cabeças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Regiões com agroindústrias: Semiárido</a:t>
            </a:r>
            <a:r>
              <a:rPr lang="pt-BR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Ovino: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Região predominante- produção: Semiárido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Rebanho em 2016: 3.497.190 cabeças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Regiões com agroindústrias: Semiárido</a:t>
            </a:r>
            <a:r>
              <a:rPr lang="pt-BR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Aves: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Regiões predominantes - produção: Semiárido, Oeste e Recôncavo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Rebanho em 2016: 44.732.807 cabeças</a:t>
            </a:r>
          </a:p>
          <a:p>
            <a:pPr lvl="1" algn="just">
              <a:buBlip>
                <a:blip r:embed="rId2"/>
              </a:buBlip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Região predominante: Semiárido, Oeste e Recôncavo</a:t>
            </a:r>
          </a:p>
          <a:p>
            <a:pPr>
              <a:buBlip>
                <a:blip r:embed="rId2"/>
              </a:buBlip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Suíno: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Regiões predominantes - produção: Sudoeste e Semiárido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Rebanho em 2016: 1.126.310 cabeças</a:t>
            </a:r>
          </a:p>
          <a:p>
            <a:pPr lvl="1" algn="just">
              <a:buBlip>
                <a:blip r:embed="rId2"/>
              </a:buBlip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Regiões com Agroindústrias: Semiárido e Oeste</a:t>
            </a:r>
          </a:p>
          <a:p>
            <a:pPr marL="457200" lvl="1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7315" y="148385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AGROINDÚSTRIAS: Pecuária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132" y="148385"/>
            <a:ext cx="184115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8903" y="1321289"/>
            <a:ext cx="11218971" cy="5199018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Costa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Negro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Coroa Azul,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 Amado Cacau, República do Cacau, Cacau do Céu, Fazenda Jupará, Maia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Maia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Maltez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Mestiço,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Modaka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Var, Bahia Cacau e Dom (Bahia Superior),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Sagarana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Chor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Chocau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Dona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Flor.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CAFÉ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 Café Latitude 13, Café Serra do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Sincorá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  Café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Terroá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, Café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Cooperbio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Cooperbac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LICURI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E ÓLEO DE LICURI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 : Empresa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Licuri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Brasil.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CASTANHA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 CAJU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  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COOPERCAJU.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DOCES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E GELEIAS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COOPERCUC.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LEITE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, QUEIJOS E IOGURTES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 : Cabra - APAEB / Da Cabra, Bovino -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COODELEITE, VALPADANA, COOPAG,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Laticínio Bom Sertão, COMAGRU, Laticínio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Jordania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Natura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FRUTAS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DESIDRATADAS E BARRAS DE CEREAIS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COOPAITA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 Velho Chico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(COOPAMESF) e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Flor Nativa (mel orgânico da Chapada Diamantina) 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COAPICAL.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CACHAÇA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 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Abaíra.</a:t>
            </a:r>
          </a:p>
          <a:p>
            <a:pPr lvl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DERIVADOS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 MANDIOCA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 - COOPATAN 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COOFASULBA.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Sebrae/ Catálogo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 Produtos do Agro (2014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SzPct val="150000"/>
              <a:buNone/>
            </a:pPr>
            <a:endParaRPr lang="pt-BR" sz="1200" dirty="0"/>
          </a:p>
        </p:txBody>
      </p:sp>
      <p:sp>
        <p:nvSpPr>
          <p:cNvPr id="8" name="CaixaDeTexto 3"/>
          <p:cNvSpPr txBox="1"/>
          <p:nvPr/>
        </p:nvSpPr>
        <p:spPr>
          <a:xfrm>
            <a:off x="598904" y="287721"/>
            <a:ext cx="9313817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Empreendedores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apoiados pelo Sebrae e com qualidade diferenciadas para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226" y="632381"/>
            <a:ext cx="184115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224" y="488020"/>
            <a:ext cx="1841152" cy="688908"/>
          </a:xfrm>
          <a:prstGeom prst="rect">
            <a:avLst/>
          </a:prstGeom>
        </p:spPr>
      </p:pic>
      <p:sp>
        <p:nvSpPr>
          <p:cNvPr id="9" name="CaixaDeTexto 3"/>
          <p:cNvSpPr txBox="1"/>
          <p:nvPr/>
        </p:nvSpPr>
        <p:spPr>
          <a:xfrm>
            <a:off x="577132" y="488020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BAHIA – Modais mais utilizados para exportação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99471"/>
              </p:ext>
            </p:extLst>
          </p:nvPr>
        </p:nvGraphicFramePr>
        <p:xfrm>
          <a:off x="885826" y="1971674"/>
          <a:ext cx="9444036" cy="406336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10795">
                  <a:extLst>
                    <a:ext uri="{9D8B030D-6E8A-4147-A177-3AD203B41FA5}">
                      <a16:colId xmlns:a16="http://schemas.microsoft.com/office/drawing/2014/main" val="1913922508"/>
                    </a:ext>
                  </a:extLst>
                </a:gridCol>
                <a:gridCol w="1562303">
                  <a:extLst>
                    <a:ext uri="{9D8B030D-6E8A-4147-A177-3AD203B41FA5}">
                      <a16:colId xmlns:a16="http://schemas.microsoft.com/office/drawing/2014/main" val="3820542296"/>
                    </a:ext>
                  </a:extLst>
                </a:gridCol>
                <a:gridCol w="1895829">
                  <a:extLst>
                    <a:ext uri="{9D8B030D-6E8A-4147-A177-3AD203B41FA5}">
                      <a16:colId xmlns:a16="http://schemas.microsoft.com/office/drawing/2014/main" val="1109526532"/>
                    </a:ext>
                  </a:extLst>
                </a:gridCol>
                <a:gridCol w="2475109">
                  <a:extLst>
                    <a:ext uri="{9D8B030D-6E8A-4147-A177-3AD203B41FA5}">
                      <a16:colId xmlns:a16="http://schemas.microsoft.com/office/drawing/2014/main" val="3367220235"/>
                    </a:ext>
                  </a:extLst>
                </a:gridCol>
              </a:tblGrid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Descrição da Via de Transporte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US$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Kg Líquido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Participação no valor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15517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Marítima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6.207.354.477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9.903.248.815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91,60%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570479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Aérea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326.520.435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18.901.146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4,82%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38987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Rodoviária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175.854.239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43.855.230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2,60%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66603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Via não declarada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46.576.624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4.922.597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0,69%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43081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Meios próprios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19.543.690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30.340.515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0,29%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07874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Fluvial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538.450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1.158.730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54202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Ferroviária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85.035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49.850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0,001%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00693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Postal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36.216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596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0,001%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89750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6005" y="6035039"/>
            <a:ext cx="33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ALICEWEB/2016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295" y="6168438"/>
            <a:ext cx="32335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altLang="pt-BR" sz="1000" dirty="0">
                <a:latin typeface="Arial" panose="020B0604020202020204" pitchFamily="34" charset="0"/>
                <a:ea typeface="MS Gothic" panose="020B0609070205080204" pitchFamily="49" charset="-128"/>
              </a:rPr>
              <a:t>Fonte: </a:t>
            </a:r>
            <a:r>
              <a:rPr lang="pt-BR" altLang="pt-BR" sz="1000" dirty="0" smtClean="0">
                <a:latin typeface="Arial" panose="020B0604020202020204" pitchFamily="34" charset="0"/>
                <a:ea typeface="MS Gothic" panose="020B0609070205080204" pitchFamily="49" charset="-128"/>
              </a:rPr>
              <a:t>MAPA/AGROSTAT</a:t>
            </a:r>
          </a:p>
          <a:p>
            <a:pPr algn="just"/>
            <a:r>
              <a:rPr lang="pt-BR" altLang="pt-BR" sz="1000" dirty="0" smtClean="0">
                <a:latin typeface="Arial" panose="020B0604020202020204" pitchFamily="34" charset="0"/>
                <a:ea typeface="MS Gothic" panose="020B0609070205080204" pitchFamily="49" charset="-128"/>
              </a:rPr>
              <a:t>Dados acumulado de jan. a set de 2017</a:t>
            </a:r>
          </a:p>
          <a:p>
            <a:pPr algn="just"/>
            <a:r>
              <a:rPr lang="pt-BR" altLang="pt-BR" sz="1000" dirty="0" smtClean="0">
                <a:latin typeface="Arial" panose="020B0604020202020204" pitchFamily="34" charset="0"/>
                <a:ea typeface="MS Gothic" panose="020B0609070205080204" pitchFamily="49" charset="-128"/>
              </a:rPr>
              <a:t>Elaboração: Assessoria Econômica do Sistema FAEB</a:t>
            </a:r>
            <a:endParaRPr lang="pt-BR" altLang="pt-BR" sz="1000" dirty="0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174" y="560620"/>
            <a:ext cx="1841152" cy="6889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93054" y="560620"/>
            <a:ext cx="941519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frutas exportadas (em US$ mil)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54925"/>
              </p:ext>
            </p:extLst>
          </p:nvPr>
        </p:nvGraphicFramePr>
        <p:xfrm>
          <a:off x="56295" y="1735686"/>
          <a:ext cx="5771072" cy="385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305060"/>
              </p:ext>
            </p:extLst>
          </p:nvPr>
        </p:nvGraphicFramePr>
        <p:xfrm>
          <a:off x="6107502" y="1664898"/>
          <a:ext cx="5766824" cy="392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995443"/>
              </p:ext>
            </p:extLst>
          </p:nvPr>
        </p:nvGraphicFramePr>
        <p:xfrm>
          <a:off x="274674" y="1664898"/>
          <a:ext cx="5746564" cy="392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91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974745"/>
              </p:ext>
            </p:extLst>
          </p:nvPr>
        </p:nvGraphicFramePr>
        <p:xfrm>
          <a:off x="1979762" y="1541824"/>
          <a:ext cx="8686800" cy="498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84264" y="6180966"/>
            <a:ext cx="323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altLang="pt-BR" sz="1000" dirty="0">
                <a:latin typeface="Arial" panose="020B0604020202020204" pitchFamily="34" charset="0"/>
                <a:ea typeface="MS Gothic" panose="020B0609070205080204" pitchFamily="49" charset="-128"/>
              </a:rPr>
              <a:t>Fonte: </a:t>
            </a:r>
            <a:r>
              <a:rPr lang="pt-BR" altLang="pt-BR" sz="1000" dirty="0" smtClean="0">
                <a:latin typeface="Arial" panose="020B0604020202020204" pitchFamily="34" charset="0"/>
                <a:ea typeface="MS Gothic" panose="020B0609070205080204" pitchFamily="49" charset="-128"/>
              </a:rPr>
              <a:t>MAPA/AGROSTAT</a:t>
            </a:r>
          </a:p>
          <a:p>
            <a:pPr algn="just"/>
            <a:r>
              <a:rPr lang="pt-BR" altLang="pt-BR" sz="1000" dirty="0" smtClean="0">
                <a:latin typeface="Arial" panose="020B0604020202020204" pitchFamily="34" charset="0"/>
                <a:ea typeface="MS Gothic" panose="020B0609070205080204" pitchFamily="49" charset="-128"/>
              </a:rPr>
              <a:t>Elaboração: Assessoria Econômica do Sistema FAEB</a:t>
            </a:r>
            <a:endParaRPr lang="pt-BR" altLang="pt-BR" sz="1000" dirty="0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138" y="471488"/>
            <a:ext cx="1841152" cy="7661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53214" y="313217"/>
            <a:ext cx="9415194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fornecedores de frutas para o Brasil e Bahia –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jan. a set. de 2017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773668"/>
              </p:ext>
            </p:extLst>
          </p:nvPr>
        </p:nvGraphicFramePr>
        <p:xfrm>
          <a:off x="0" y="1906439"/>
          <a:ext cx="6323162" cy="427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750548"/>
              </p:ext>
            </p:extLst>
          </p:nvPr>
        </p:nvGraphicFramePr>
        <p:xfrm>
          <a:off x="5597106" y="2136385"/>
          <a:ext cx="6594894" cy="404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646664" y="1600325"/>
            <a:ext cx="105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BRASIL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464159" y="1595949"/>
            <a:ext cx="105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BAHIA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051177" y="3062377"/>
            <a:ext cx="107756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90% Peras</a:t>
            </a:r>
          </a:p>
          <a:p>
            <a:r>
              <a:rPr lang="pt-BR" sz="900" b="1" dirty="0" smtClean="0"/>
              <a:t>8,3% Maçãs</a:t>
            </a:r>
          </a:p>
          <a:p>
            <a:r>
              <a:rPr lang="pt-BR" sz="900" b="1" dirty="0" smtClean="0"/>
              <a:t>1,1% Uvas</a:t>
            </a:r>
          </a:p>
          <a:p>
            <a:r>
              <a:rPr lang="pt-BR" sz="900" b="1" dirty="0" smtClean="0"/>
              <a:t>0,6% Ameixas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7334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4495"/>
            <a:ext cx="6188241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Balança comercial do agro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061754"/>
              </p:ext>
            </p:extLst>
          </p:nvPr>
        </p:nvGraphicFramePr>
        <p:xfrm>
          <a:off x="838200" y="1716891"/>
          <a:ext cx="4762499" cy="383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827036"/>
              </p:ext>
            </p:extLst>
          </p:nvPr>
        </p:nvGraphicFramePr>
        <p:xfrm>
          <a:off x="6269632" y="1686610"/>
          <a:ext cx="4762499" cy="383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38022" y="6371659"/>
            <a:ext cx="4803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/>
            </a:lvl1pPr>
          </a:lstStyle>
          <a:p>
            <a:r>
              <a:rPr lang="pt-BR" dirty="0"/>
              <a:t>Fonte: Trade Map/ITC | Elaboração SRI/CNA</a:t>
            </a:r>
          </a:p>
        </p:txBody>
      </p:sp>
      <p:sp>
        <p:nvSpPr>
          <p:cNvPr id="12" name="Triângulo isósceles 11"/>
          <p:cNvSpPr/>
          <p:nvPr/>
        </p:nvSpPr>
        <p:spPr>
          <a:xfrm rot="10800000">
            <a:off x="5378824" y="6682938"/>
            <a:ext cx="6813176" cy="1656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932320" y="5887219"/>
            <a:ext cx="504925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Maiores superávits do agro mundial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 rot="16200000">
            <a:off x="-318656" y="3859196"/>
            <a:ext cx="18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US$ bilhões</a:t>
            </a:r>
            <a:endParaRPr lang="pt-BR" sz="1600" dirty="0"/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5199992" y="3859196"/>
            <a:ext cx="18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US$ bilhões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685" y="486221"/>
            <a:ext cx="1841152" cy="6889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81706" y="496898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Balança Comercial do AGRO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.costa\AppData\Local\Microsoft\Windows\Temporary Internet Files\Content.Outlook\VQ0IGGKK\Juazeir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5385"/>
            <a:ext cx="3934190" cy="20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duardo.costa\AppData\Local\Microsoft\Windows\Temporary Internet Files\Content.Outlook\VQ0IGGKK\VISTA FRONTAL PANORÂM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64" y="989673"/>
            <a:ext cx="4659737" cy="24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24000" y="5445224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91693" y="3441680"/>
            <a:ext cx="89451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a oferta de educação profissional e tecnológica,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reduzindo o déficit de mão de obra de profissionais qualificados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Qualificar produtores e trabalhadores  rurais,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fomentando boas práticas de gestão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Formar técnicos de nível médio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Capacitar técnicos para atuar na assistência técnica,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visando a produção assistida e transferência de tecnologia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Articular e integrar uma rede nacional de ensino e conhecimento, apoiando o empreendedorismo e inovação.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237" y="292475"/>
            <a:ext cx="1841152" cy="68890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21641" y="292475"/>
            <a:ext cx="941519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Excelência em Fruticultura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617926" cy="4840741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A CNA e a ABRAFRUTAS, em parceria com a Apex-Brasil, desenvolve um projeto de apoio aos exportadores brasileiros na busca por ampliação dos negócios; abertura de novos mercados; divulgação, reconhecimento e diferenciação das frutas brasileiras; e aumento do saudável hábito de consumir frutas saborosas e com qualidade superior.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http://www.moscamed.org.br/2012/comande/noticias/fotos/17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3" y="3862205"/>
            <a:ext cx="3852861" cy="23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 descr="LOGOS - todas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01" y="3638769"/>
            <a:ext cx="2232248" cy="85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Logomarca ABRAFRUTAS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76" y="5041200"/>
            <a:ext cx="1950734" cy="74712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Resultado de imagem para apex bras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57" y="5026894"/>
            <a:ext cx="1726408" cy="8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1949" y="560620"/>
            <a:ext cx="1841152" cy="68890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57262" y="560620"/>
            <a:ext cx="895098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Frutas do Brasil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71596"/>
            <a:ext cx="10515600" cy="3658050"/>
          </a:xfrm>
        </p:spPr>
        <p:txBody>
          <a:bodyPr>
            <a:normAutofit/>
          </a:bodyPr>
          <a:lstStyle/>
          <a:p>
            <a:pPr marL="715963" indent="-715963" algn="just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produtos agrícolas baianos e argentinos    para intercâmbio  comercial.</a:t>
            </a:r>
          </a:p>
          <a:p>
            <a:pPr marL="715963" indent="-715963" algn="just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endParaRPr lang="pt-B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715963" algn="just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Desenvolver estratégia conjunta para viabilizar o comércio entre              Bahia e Argentina.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715963" algn="just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Fortalecimento a parceria.</a:t>
            </a:r>
          </a:p>
        </p:txBody>
      </p:sp>
      <p:sp>
        <p:nvSpPr>
          <p:cNvPr id="5" name="Retângulo 10"/>
          <p:cNvSpPr/>
          <p:nvPr/>
        </p:nvSpPr>
        <p:spPr>
          <a:xfrm>
            <a:off x="0" y="6685346"/>
            <a:ext cx="12192000" cy="173485"/>
          </a:xfrm>
          <a:prstGeom prst="rect">
            <a:avLst/>
          </a:prstGeom>
          <a:solidFill>
            <a:srgbClr val="13A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11"/>
          <p:cNvSpPr/>
          <p:nvPr/>
        </p:nvSpPr>
        <p:spPr>
          <a:xfrm rot="10800000">
            <a:off x="5378824" y="6682938"/>
            <a:ext cx="6813176" cy="1656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849" y="477776"/>
            <a:ext cx="1841152" cy="68890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93054" y="560620"/>
            <a:ext cx="941519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Ação Conjunta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00521" y="2866753"/>
            <a:ext cx="10877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</a:p>
          <a:p>
            <a:endParaRPr lang="pt-BR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Guilherme de Castro Moura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 de Desenvolvimento Agropecuário</a:t>
            </a: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850" y="303246"/>
            <a:ext cx="184115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674" y="169896"/>
            <a:ext cx="1841152" cy="6889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1444" y="169896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BAHIA - Principais polos produtivos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Agrupar 98"/>
          <p:cNvGrpSpPr/>
          <p:nvPr/>
        </p:nvGrpSpPr>
        <p:grpSpPr>
          <a:xfrm>
            <a:off x="28249" y="807349"/>
            <a:ext cx="11117369" cy="6050651"/>
            <a:chOff x="28249" y="807349"/>
            <a:chExt cx="11117369" cy="6050651"/>
          </a:xfrm>
        </p:grpSpPr>
        <p:grpSp>
          <p:nvGrpSpPr>
            <p:cNvPr id="13" name="Grupo 13"/>
            <p:cNvGrpSpPr/>
            <p:nvPr/>
          </p:nvGrpSpPr>
          <p:grpSpPr>
            <a:xfrm>
              <a:off x="3147915" y="1440557"/>
              <a:ext cx="4896544" cy="5417443"/>
              <a:chOff x="3808474" y="836712"/>
              <a:chExt cx="5156014" cy="5544616"/>
            </a:xfrm>
          </p:grpSpPr>
          <p:grpSp>
            <p:nvGrpSpPr>
              <p:cNvPr id="14" name="Grupo 8"/>
              <p:cNvGrpSpPr/>
              <p:nvPr/>
            </p:nvGrpSpPr>
            <p:grpSpPr>
              <a:xfrm>
                <a:off x="3808474" y="836712"/>
                <a:ext cx="5156014" cy="5544616"/>
                <a:chOff x="3771788" y="836712"/>
                <a:chExt cx="5156014" cy="5544616"/>
              </a:xfrm>
            </p:grpSpPr>
            <p:pic>
              <p:nvPicPr>
                <p:cNvPr id="20" name="Picture 2" descr="C:\Users\cristiane.reis\Desktop\Mapa - Apresentação Humberto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1788" y="836712"/>
                  <a:ext cx="5156014" cy="55446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Retângulo 20">
                  <a:hlinkClick r:id="rId4" action="ppaction://hlinksldjump"/>
                </p:cNvPr>
                <p:cNvSpPr/>
                <p:nvPr/>
              </p:nvSpPr>
              <p:spPr>
                <a:xfrm>
                  <a:off x="4355976" y="2924944"/>
                  <a:ext cx="360040" cy="2160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" name="Retângulo 21">
                  <a:hlinkClick r:id="rId5" action="ppaction://hlinksldjump"/>
                </p:cNvPr>
                <p:cNvSpPr/>
                <p:nvPr/>
              </p:nvSpPr>
              <p:spPr>
                <a:xfrm>
                  <a:off x="6349795" y="2420888"/>
                  <a:ext cx="670477" cy="2160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Retângulo 22">
                  <a:hlinkClick r:id="rId6" action="ppaction://hlinksldjump"/>
                </p:cNvPr>
                <p:cNvSpPr/>
                <p:nvPr/>
              </p:nvSpPr>
              <p:spPr>
                <a:xfrm>
                  <a:off x="8100392" y="2810544"/>
                  <a:ext cx="720080" cy="22241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" name="Retângulo 23">
                  <a:hlinkClick r:id="rId6" action="ppaction://hlinksldjump"/>
                </p:cNvPr>
                <p:cNvSpPr/>
                <p:nvPr/>
              </p:nvSpPr>
              <p:spPr>
                <a:xfrm>
                  <a:off x="7380312" y="4077072"/>
                  <a:ext cx="648072" cy="2160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Retângulo 24">
                  <a:hlinkClick r:id="rId7" action="ppaction://hlinksldjump"/>
                </p:cNvPr>
                <p:cNvSpPr/>
                <p:nvPr/>
              </p:nvSpPr>
              <p:spPr>
                <a:xfrm>
                  <a:off x="7164288" y="5589240"/>
                  <a:ext cx="720080" cy="2160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5" name="Retângulo 14">
                <a:hlinkClick r:id="rId7" action="ppaction://hlinksldjump"/>
              </p:cNvPr>
              <p:cNvSpPr/>
              <p:nvPr/>
            </p:nvSpPr>
            <p:spPr>
              <a:xfrm>
                <a:off x="7020272" y="1412776"/>
                <a:ext cx="504056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hlinkClick r:id="rId8" action="ppaction://hlinksldjump"/>
              </p:cNvPr>
              <p:cNvSpPr/>
              <p:nvPr/>
            </p:nvSpPr>
            <p:spPr>
              <a:xfrm>
                <a:off x="8100392" y="2276872"/>
                <a:ext cx="360040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hlinkClick r:id="rId9" action="ppaction://hlinksldjump"/>
              </p:cNvPr>
              <p:cNvSpPr/>
              <p:nvPr/>
            </p:nvSpPr>
            <p:spPr>
              <a:xfrm>
                <a:off x="6349794" y="3140968"/>
                <a:ext cx="454453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hlinkClick r:id="rId10" action="ppaction://hlinksldjump"/>
              </p:cNvPr>
              <p:cNvSpPr/>
              <p:nvPr/>
            </p:nvSpPr>
            <p:spPr>
              <a:xfrm>
                <a:off x="5508104" y="3429000"/>
                <a:ext cx="504056" cy="1800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hlinkClick r:id="rId11" action="ppaction://hlinksldjump"/>
              </p:cNvPr>
              <p:cNvSpPr/>
              <p:nvPr/>
            </p:nvSpPr>
            <p:spPr>
              <a:xfrm>
                <a:off x="6349795" y="4293096"/>
                <a:ext cx="1030517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28" name="Picture 2" descr="G:\Imagens\mang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427" y="807349"/>
              <a:ext cx="691716" cy="52280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:\Imagens\uva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914" y="807349"/>
              <a:ext cx="697934" cy="5227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G:\Imagens\cana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552" y="814819"/>
              <a:ext cx="695868" cy="5219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G:\Imagens\caprinocultura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46"/>
            <a:stretch/>
          </p:blipFill>
          <p:spPr bwMode="auto">
            <a:xfrm>
              <a:off x="5009306" y="807349"/>
              <a:ext cx="697975" cy="52280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G:\Imagens\Agave_tequilana_1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"/>
            <a:stretch/>
          </p:blipFill>
          <p:spPr bwMode="auto">
            <a:xfrm>
              <a:off x="8219187" y="858804"/>
              <a:ext cx="709154" cy="55147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Conector de Seta Reta 33"/>
            <p:cNvCxnSpPr/>
            <p:nvPr/>
          </p:nvCxnSpPr>
          <p:spPr>
            <a:xfrm flipH="1" flipV="1">
              <a:off x="6369692" y="1382781"/>
              <a:ext cx="67736" cy="4938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/>
            <p:nvPr/>
          </p:nvCxnSpPr>
          <p:spPr>
            <a:xfrm flipV="1">
              <a:off x="6507137" y="1426524"/>
              <a:ext cx="1709014" cy="13908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1" name="Picture 4" descr="G:\Imagens\milho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45"/>
            <a:stretch/>
          </p:blipFill>
          <p:spPr bwMode="auto">
            <a:xfrm>
              <a:off x="8285860" y="1946456"/>
              <a:ext cx="737914" cy="540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Conector de Seta Reta 42"/>
            <p:cNvCxnSpPr/>
            <p:nvPr/>
          </p:nvCxnSpPr>
          <p:spPr>
            <a:xfrm flipV="1">
              <a:off x="7649221" y="2486457"/>
              <a:ext cx="566930" cy="343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4" name="Picture 2" descr="G:\Imagens\coco 2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3208" y="3184659"/>
              <a:ext cx="826246" cy="54783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 descr="G:\Imagens\laranja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041" y="3184659"/>
              <a:ext cx="798600" cy="53517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Conector de Seta Reta 46"/>
            <p:cNvCxnSpPr/>
            <p:nvPr/>
          </p:nvCxnSpPr>
          <p:spPr>
            <a:xfrm>
              <a:off x="7960472" y="3480893"/>
              <a:ext cx="5113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221" y="4016394"/>
              <a:ext cx="962168" cy="552356"/>
            </a:xfrm>
            <a:prstGeom prst="rect">
              <a:avLst/>
            </a:prstGeom>
          </p:spPr>
        </p:pic>
        <p:cxnSp>
          <p:nvCxnSpPr>
            <p:cNvPr id="50" name="Conector de Seta Reta 49"/>
            <p:cNvCxnSpPr/>
            <p:nvPr/>
          </p:nvCxnSpPr>
          <p:spPr>
            <a:xfrm>
              <a:off x="7141366" y="3681307"/>
              <a:ext cx="459242" cy="5954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52" name="Picture 4" descr="G:\Imagens\banana da terra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2818" y="4864091"/>
              <a:ext cx="708592" cy="5314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:\Imagens\cacau-2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913" y="4855535"/>
              <a:ext cx="720000" cy="540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Conector de Seta Reta 54"/>
            <p:cNvCxnSpPr>
              <a:stCxn id="24" idx="3"/>
            </p:cNvCxnSpPr>
            <p:nvPr/>
          </p:nvCxnSpPr>
          <p:spPr>
            <a:xfrm>
              <a:off x="7190304" y="4712130"/>
              <a:ext cx="635915" cy="35305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56" name="Picture 3" descr="G:\Imagens\nelore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19"/>
            <a:stretch/>
          </p:blipFill>
          <p:spPr bwMode="auto">
            <a:xfrm>
              <a:off x="8813120" y="5919438"/>
              <a:ext cx="720000" cy="540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" descr="G:\Imagens\café 3.jp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11"/>
            <a:stretch/>
          </p:blipFill>
          <p:spPr bwMode="auto">
            <a:xfrm>
              <a:off x="10407297" y="5905697"/>
              <a:ext cx="738321" cy="55374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G:\Imagens\mamao.jp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0" r="5810"/>
            <a:stretch/>
          </p:blipFill>
          <p:spPr bwMode="auto">
            <a:xfrm>
              <a:off x="9601451" y="5905697"/>
              <a:ext cx="742949" cy="5572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http://sulboro.com.br/site/wp-content/uploads/2012/11/eucalipto2.jp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00"/>
            <a:stretch/>
          </p:blipFill>
          <p:spPr bwMode="auto">
            <a:xfrm>
              <a:off x="8044459" y="5919438"/>
              <a:ext cx="720000" cy="540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Conector de Seta Reta 60"/>
            <p:cNvCxnSpPr/>
            <p:nvPr/>
          </p:nvCxnSpPr>
          <p:spPr>
            <a:xfrm>
              <a:off x="7116297" y="6167887"/>
              <a:ext cx="844175" cy="431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62" name="Picture 4" descr="G:\Imagens\leite_p1.jp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743" y="6074249"/>
              <a:ext cx="673714" cy="540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G:\Imagens\nelore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19"/>
            <a:stretch/>
          </p:blipFill>
          <p:spPr bwMode="auto">
            <a:xfrm>
              <a:off x="4516370" y="6073830"/>
              <a:ext cx="720000" cy="540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5" descr="G:\Imagens\café 3.jp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11"/>
            <a:stretch/>
          </p:blipFill>
          <p:spPr bwMode="auto">
            <a:xfrm>
              <a:off x="5299132" y="6073830"/>
              <a:ext cx="738321" cy="55374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Conector de Seta Reta 65"/>
            <p:cNvCxnSpPr/>
            <p:nvPr/>
          </p:nvCxnSpPr>
          <p:spPr>
            <a:xfrm flipH="1">
              <a:off x="5041998" y="5199728"/>
              <a:ext cx="722429" cy="7637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67" name="Picture 2" descr="G:\Imagens\feijão 3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1" r="9770"/>
            <a:stretch/>
          </p:blipFill>
          <p:spPr bwMode="auto">
            <a:xfrm>
              <a:off x="9110787" y="1946456"/>
              <a:ext cx="718030" cy="537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 descr="G:\Imagens\banana da terra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537" y="5387994"/>
              <a:ext cx="708592" cy="5314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G:\Imagens\feijão 3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1" r="9770"/>
            <a:stretch/>
          </p:blipFill>
          <p:spPr bwMode="auto">
            <a:xfrm>
              <a:off x="2017527" y="5395535"/>
              <a:ext cx="718030" cy="537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1" name="Conector de Seta Reta 70"/>
            <p:cNvCxnSpPr/>
            <p:nvPr/>
          </p:nvCxnSpPr>
          <p:spPr>
            <a:xfrm flipH="1">
              <a:off x="3621170" y="4606595"/>
              <a:ext cx="956939" cy="7889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72" name="Picture 2" descr="G:\Imagens\soja.jp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275" y="3135037"/>
              <a:ext cx="690679" cy="51810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3" descr="G:\Imagens\algodão 2.jp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897" y="3121934"/>
              <a:ext cx="726681" cy="54430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G:\Imagens\milho.jpg"/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45"/>
            <a:stretch/>
          </p:blipFill>
          <p:spPr bwMode="auto">
            <a:xfrm>
              <a:off x="823037" y="3130001"/>
              <a:ext cx="743802" cy="54430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G:\Imagens\Bezerro.pn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9" y="3128210"/>
              <a:ext cx="729072" cy="5461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7" name="Conector de Seta Reta 76"/>
            <p:cNvCxnSpPr/>
            <p:nvPr/>
          </p:nvCxnSpPr>
          <p:spPr>
            <a:xfrm flipH="1" flipV="1">
              <a:off x="3147916" y="3432710"/>
              <a:ext cx="550787" cy="1537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78" name="Picture 2" descr="G:\Imagens\café 3.jpg"/>
            <p:cNvPicPr>
              <a:picLocks noChangeAspect="1" noChangeArrowheads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33"/>
            <a:stretch/>
          </p:blipFill>
          <p:spPr bwMode="auto">
            <a:xfrm>
              <a:off x="2148644" y="1483423"/>
              <a:ext cx="666116" cy="56306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3" descr="G:\Imagens\tomate.jp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69" y="1477077"/>
              <a:ext cx="652214" cy="55302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G:\Imagens\batata.jpg"/>
            <p:cNvPicPr>
              <a:picLocks noChangeAspect="1" noChangeArrowheads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72"/>
            <a:stretch/>
          </p:blipFill>
          <p:spPr bwMode="auto">
            <a:xfrm>
              <a:off x="1409248" y="1483423"/>
              <a:ext cx="669687" cy="56783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0" name="Conector de Seta Reta 89"/>
            <p:cNvCxnSpPr/>
            <p:nvPr/>
          </p:nvCxnSpPr>
          <p:spPr>
            <a:xfrm flipH="1" flipV="1">
              <a:off x="3621167" y="1759789"/>
              <a:ext cx="1847980" cy="17211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28249" y="6549986"/>
            <a:ext cx="359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Elaboração: Assessoria Econômica do Sistema FAEB</a:t>
            </a:r>
          </a:p>
        </p:txBody>
      </p:sp>
    </p:spTree>
    <p:extLst>
      <p:ext uri="{BB962C8B-B14F-4D97-AF65-F5344CB8AC3E}">
        <p14:creationId xmlns:p14="http://schemas.microsoft.com/office/powerpoint/2010/main" val="39436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/>
          <p:cNvSpPr txBox="1"/>
          <p:nvPr/>
        </p:nvSpPr>
        <p:spPr>
          <a:xfrm>
            <a:off x="250371" y="655606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BAHIA – Diversidade Produtiva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613" y="655606"/>
            <a:ext cx="1841152" cy="68890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0372" y="2534195"/>
            <a:ext cx="1246496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de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cacau, manga, sisal, coco, guaraná, mamão,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mamona e maracujá.</a:t>
            </a:r>
          </a:p>
          <a:p>
            <a:pPr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Ocupa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segundo lugar na produção de algodão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banana,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borracha, cebola, dendê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 limão.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Possui os maiores rebanhos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caprino e ovino.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Lidera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exportação de: cacau, manga, sisal, coco e celulose.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0371" y="1795531"/>
            <a:ext cx="10750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agronegócio baiano possui uma diversidade produtiva e é líder nacional na: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29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/>
          <p:cNvSpPr txBox="1"/>
          <p:nvPr/>
        </p:nvSpPr>
        <p:spPr>
          <a:xfrm>
            <a:off x="211734" y="385149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Bruto da Produção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1" y="1014577"/>
            <a:ext cx="5658928" cy="54059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613" y="363401"/>
            <a:ext cx="1841152" cy="6889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5011" y="6488668"/>
            <a:ext cx="448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MAPA; 2016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9331"/>
              </p:ext>
            </p:extLst>
          </p:nvPr>
        </p:nvGraphicFramePr>
        <p:xfrm>
          <a:off x="6738613" y="1681069"/>
          <a:ext cx="4130670" cy="43833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52268">
                  <a:extLst>
                    <a:ext uri="{9D8B030D-6E8A-4147-A177-3AD203B41FA5}">
                      <a16:colId xmlns:a16="http://schemas.microsoft.com/office/drawing/2014/main" val="1958759835"/>
                    </a:ext>
                  </a:extLst>
                </a:gridCol>
                <a:gridCol w="1600635">
                  <a:extLst>
                    <a:ext uri="{9D8B030D-6E8A-4147-A177-3AD203B41FA5}">
                      <a16:colId xmlns:a16="http://schemas.microsoft.com/office/drawing/2014/main" val="2466352026"/>
                    </a:ext>
                  </a:extLst>
                </a:gridCol>
                <a:gridCol w="877767">
                  <a:extLst>
                    <a:ext uri="{9D8B030D-6E8A-4147-A177-3AD203B41FA5}">
                      <a16:colId xmlns:a16="http://schemas.microsoft.com/office/drawing/2014/main" val="751139652"/>
                    </a:ext>
                  </a:extLst>
                </a:gridCol>
              </a:tblGrid>
              <a:tr h="292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ATIVIDADES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VBP (em R$)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PART 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039012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Grãos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6.533.018.683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32,26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137726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Pecuária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4.491.154.467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22,17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33235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Banana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2.641.024.668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13,04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99820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Algodão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1.817.176.622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8,97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17265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Café Total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1.079.133.228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5,33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62784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Cacau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675.697.899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3,34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22851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Laranja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665.151.650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3,28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55957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Batata - inglesa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620.480.786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3,06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6132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Cebola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496.557.168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2,45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62965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Cana-de-açúcar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397.353.266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1,96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59549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Tomate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381.747.226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1,88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48468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Uva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186.130.922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0,92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60145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Outros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268.777.517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1,33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686519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      20.253.404.102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100,00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35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9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638" y="479981"/>
            <a:ext cx="1841152" cy="688908"/>
          </a:xfrm>
          <a:prstGeom prst="rect">
            <a:avLst/>
          </a:prstGeom>
        </p:spPr>
      </p:pic>
      <p:sp>
        <p:nvSpPr>
          <p:cNvPr id="8" name="CaixaDeTexto 3"/>
          <p:cNvSpPr txBox="1"/>
          <p:nvPr/>
        </p:nvSpPr>
        <p:spPr>
          <a:xfrm>
            <a:off x="363374" y="479981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BAHIA – Posição no Ranking Nacional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158413" y="2728913"/>
            <a:ext cx="1635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Inserir produção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82" y="2527540"/>
            <a:ext cx="4024749" cy="38272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30" y="1732431"/>
            <a:ext cx="4061978" cy="462231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30260" y="1437777"/>
            <a:ext cx="42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RANKING DA PRODUÇÃO AGRÍCOLA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926747" y="6354748"/>
            <a:ext cx="338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IBGE; PAM 2016</a:t>
            </a:r>
          </a:p>
        </p:txBody>
      </p:sp>
    </p:spTree>
    <p:extLst>
      <p:ext uri="{BB962C8B-B14F-4D97-AF65-F5344CB8AC3E}">
        <p14:creationId xmlns:p14="http://schemas.microsoft.com/office/powerpoint/2010/main" val="9278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226" y="632381"/>
            <a:ext cx="1841152" cy="688908"/>
          </a:xfrm>
          <a:prstGeom prst="rect">
            <a:avLst/>
          </a:prstGeom>
        </p:spPr>
      </p:pic>
      <p:sp>
        <p:nvSpPr>
          <p:cNvPr id="9" name="CaixaDeTexto 3"/>
          <p:cNvSpPr txBox="1"/>
          <p:nvPr/>
        </p:nvSpPr>
        <p:spPr>
          <a:xfrm>
            <a:off x="515774" y="632381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BAHIA – Posição no Ranking Nacional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33" y="2727185"/>
            <a:ext cx="4324785" cy="22915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12" y="3535148"/>
            <a:ext cx="4903914" cy="149141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15774" y="2375657"/>
            <a:ext cx="414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RANKING DO EFETIVO DE REBANHO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02151" y="3143747"/>
            <a:ext cx="414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RANKING DA PRODUÇÃO DE ORIGEM ANIMAL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15774" y="5026560"/>
            <a:ext cx="3380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IBGE; PPM 2016</a:t>
            </a:r>
          </a:p>
        </p:txBody>
      </p:sp>
    </p:spTree>
    <p:extLst>
      <p:ext uri="{BB962C8B-B14F-4D97-AF65-F5344CB8AC3E}">
        <p14:creationId xmlns:p14="http://schemas.microsoft.com/office/powerpoint/2010/main" val="15541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38" y="274972"/>
            <a:ext cx="1841152" cy="688908"/>
          </a:xfrm>
          <a:prstGeom prst="rect">
            <a:avLst/>
          </a:prstGeom>
        </p:spPr>
      </p:pic>
      <p:sp>
        <p:nvSpPr>
          <p:cNvPr id="6" name="CaixaDeTexto 3"/>
          <p:cNvSpPr txBox="1"/>
          <p:nvPr/>
        </p:nvSpPr>
        <p:spPr>
          <a:xfrm>
            <a:off x="431346" y="271462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BAHIA – Principais produtos exportados por região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7299" y="1256966"/>
            <a:ext cx="5600700" cy="526994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34" y="1948151"/>
            <a:ext cx="1601559" cy="111398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090" y="1632334"/>
            <a:ext cx="1546383" cy="122440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277" y="3605913"/>
            <a:ext cx="1816506" cy="99545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9832" y="5154331"/>
            <a:ext cx="2852604" cy="130011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345" y="5148056"/>
            <a:ext cx="2222196" cy="96243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4138" y="3609019"/>
            <a:ext cx="2009226" cy="99545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652" y="1425635"/>
            <a:ext cx="812320" cy="81096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417" y="3212157"/>
            <a:ext cx="941052" cy="78751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417" y="4825200"/>
            <a:ext cx="890553" cy="8040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292305">
            <a:off x="8746954" y="4764650"/>
            <a:ext cx="848688" cy="77225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017019" flipV="1">
            <a:off x="9327447" y="3243872"/>
            <a:ext cx="775919" cy="79714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691246">
            <a:off x="9160773" y="1494820"/>
            <a:ext cx="911420" cy="934104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7772400" y="4320664"/>
            <a:ext cx="1000125" cy="179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8297579" y="3757613"/>
            <a:ext cx="912253" cy="742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8316398" y="3757613"/>
            <a:ext cx="912253" cy="742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7746339" y="6057900"/>
            <a:ext cx="994256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088254" y="5374809"/>
            <a:ext cx="1698309" cy="110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6786562" y="5214938"/>
            <a:ext cx="334444" cy="159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 rot="12201616">
            <a:off x="4166767" y="1202207"/>
            <a:ext cx="1809984" cy="40151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isósceles 28"/>
          <p:cNvSpPr/>
          <p:nvPr/>
        </p:nvSpPr>
        <p:spPr>
          <a:xfrm>
            <a:off x="7772400" y="4320664"/>
            <a:ext cx="543998" cy="35134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 29"/>
          <p:cNvSpPr/>
          <p:nvPr/>
        </p:nvSpPr>
        <p:spPr>
          <a:xfrm>
            <a:off x="8015288" y="1085850"/>
            <a:ext cx="514350" cy="542925"/>
          </a:xfrm>
          <a:custGeom>
            <a:avLst/>
            <a:gdLst>
              <a:gd name="connsiteX0" fmla="*/ 271462 w 514350"/>
              <a:gd name="connsiteY0" fmla="*/ 0 h 542925"/>
              <a:gd name="connsiteX1" fmla="*/ 271462 w 514350"/>
              <a:gd name="connsiteY1" fmla="*/ 0 h 542925"/>
              <a:gd name="connsiteX2" fmla="*/ 28575 w 514350"/>
              <a:gd name="connsiteY2" fmla="*/ 85725 h 542925"/>
              <a:gd name="connsiteX3" fmla="*/ 0 w 514350"/>
              <a:gd name="connsiteY3" fmla="*/ 171450 h 542925"/>
              <a:gd name="connsiteX4" fmla="*/ 14287 w 514350"/>
              <a:gd name="connsiteY4" fmla="*/ 257175 h 542925"/>
              <a:gd name="connsiteX5" fmla="*/ 71437 w 514350"/>
              <a:gd name="connsiteY5" fmla="*/ 342900 h 542925"/>
              <a:gd name="connsiteX6" fmla="*/ 128587 w 514350"/>
              <a:gd name="connsiteY6" fmla="*/ 471488 h 542925"/>
              <a:gd name="connsiteX7" fmla="*/ 171450 w 514350"/>
              <a:gd name="connsiteY7" fmla="*/ 514350 h 542925"/>
              <a:gd name="connsiteX8" fmla="*/ 214312 w 514350"/>
              <a:gd name="connsiteY8" fmla="*/ 542925 h 542925"/>
              <a:gd name="connsiteX9" fmla="*/ 314325 w 514350"/>
              <a:gd name="connsiteY9" fmla="*/ 514350 h 542925"/>
              <a:gd name="connsiteX10" fmla="*/ 371475 w 514350"/>
              <a:gd name="connsiteY10" fmla="*/ 428625 h 542925"/>
              <a:gd name="connsiteX11" fmla="*/ 400050 w 514350"/>
              <a:gd name="connsiteY11" fmla="*/ 385763 h 542925"/>
              <a:gd name="connsiteX12" fmla="*/ 428625 w 514350"/>
              <a:gd name="connsiteY12" fmla="*/ 342900 h 542925"/>
              <a:gd name="connsiteX13" fmla="*/ 442912 w 514350"/>
              <a:gd name="connsiteY13" fmla="*/ 300038 h 542925"/>
              <a:gd name="connsiteX14" fmla="*/ 514350 w 514350"/>
              <a:gd name="connsiteY14" fmla="*/ 200025 h 542925"/>
              <a:gd name="connsiteX15" fmla="*/ 500062 w 514350"/>
              <a:gd name="connsiteY15" fmla="*/ 114300 h 542925"/>
              <a:gd name="connsiteX16" fmla="*/ 457200 w 514350"/>
              <a:gd name="connsiteY16" fmla="*/ 100013 h 542925"/>
              <a:gd name="connsiteX17" fmla="*/ 400050 w 514350"/>
              <a:gd name="connsiteY17" fmla="*/ 71438 h 542925"/>
              <a:gd name="connsiteX18" fmla="*/ 285750 w 514350"/>
              <a:gd name="connsiteY18" fmla="*/ 57150 h 542925"/>
              <a:gd name="connsiteX19" fmla="*/ 285750 w 514350"/>
              <a:gd name="connsiteY19" fmla="*/ 5715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50" h="542925">
                <a:moveTo>
                  <a:pt x="271462" y="0"/>
                </a:moveTo>
                <a:lnTo>
                  <a:pt x="271462" y="0"/>
                </a:lnTo>
                <a:cubicBezTo>
                  <a:pt x="190500" y="28575"/>
                  <a:pt x="101166" y="39878"/>
                  <a:pt x="28575" y="85725"/>
                </a:cubicBezTo>
                <a:cubicBezTo>
                  <a:pt x="3108" y="101809"/>
                  <a:pt x="0" y="171450"/>
                  <a:pt x="0" y="171450"/>
                </a:cubicBezTo>
                <a:cubicBezTo>
                  <a:pt x="4762" y="200025"/>
                  <a:pt x="3145" y="230434"/>
                  <a:pt x="14287" y="257175"/>
                </a:cubicBezTo>
                <a:cubicBezTo>
                  <a:pt x="27496" y="288876"/>
                  <a:pt x="60577" y="310319"/>
                  <a:pt x="71437" y="342900"/>
                </a:cubicBezTo>
                <a:cubicBezTo>
                  <a:pt x="92203" y="405197"/>
                  <a:pt x="90852" y="426206"/>
                  <a:pt x="128587" y="471488"/>
                </a:cubicBezTo>
                <a:cubicBezTo>
                  <a:pt x="141522" y="487010"/>
                  <a:pt x="155928" y="501415"/>
                  <a:pt x="171450" y="514350"/>
                </a:cubicBezTo>
                <a:cubicBezTo>
                  <a:pt x="184641" y="525343"/>
                  <a:pt x="200025" y="533400"/>
                  <a:pt x="214312" y="542925"/>
                </a:cubicBezTo>
                <a:cubicBezTo>
                  <a:pt x="214809" y="542801"/>
                  <a:pt x="307491" y="521184"/>
                  <a:pt x="314325" y="514350"/>
                </a:cubicBezTo>
                <a:cubicBezTo>
                  <a:pt x="338609" y="490066"/>
                  <a:pt x="352425" y="457200"/>
                  <a:pt x="371475" y="428625"/>
                </a:cubicBezTo>
                <a:lnTo>
                  <a:pt x="400050" y="385763"/>
                </a:lnTo>
                <a:lnTo>
                  <a:pt x="428625" y="342900"/>
                </a:lnTo>
                <a:cubicBezTo>
                  <a:pt x="433387" y="328613"/>
                  <a:pt x="436177" y="313508"/>
                  <a:pt x="442912" y="300038"/>
                </a:cubicBezTo>
                <a:cubicBezTo>
                  <a:pt x="453359" y="279143"/>
                  <a:pt x="504640" y="212972"/>
                  <a:pt x="514350" y="200025"/>
                </a:cubicBezTo>
                <a:cubicBezTo>
                  <a:pt x="509587" y="171450"/>
                  <a:pt x="514435" y="139452"/>
                  <a:pt x="500062" y="114300"/>
                </a:cubicBezTo>
                <a:cubicBezTo>
                  <a:pt x="492590" y="101224"/>
                  <a:pt x="471042" y="105945"/>
                  <a:pt x="457200" y="100013"/>
                </a:cubicBezTo>
                <a:cubicBezTo>
                  <a:pt x="437624" y="91623"/>
                  <a:pt x="420598" y="77042"/>
                  <a:pt x="400050" y="71438"/>
                </a:cubicBezTo>
                <a:cubicBezTo>
                  <a:pt x="345192" y="56476"/>
                  <a:pt x="326661" y="57150"/>
                  <a:pt x="285750" y="57150"/>
                </a:cubicBezTo>
                <a:lnTo>
                  <a:pt x="285750" y="5715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orma Livre 30"/>
          <p:cNvSpPr/>
          <p:nvPr/>
        </p:nvSpPr>
        <p:spPr>
          <a:xfrm>
            <a:off x="3545516" y="3857625"/>
            <a:ext cx="397834" cy="400050"/>
          </a:xfrm>
          <a:custGeom>
            <a:avLst/>
            <a:gdLst>
              <a:gd name="connsiteX0" fmla="*/ 269247 w 397834"/>
              <a:gd name="connsiteY0" fmla="*/ 0 h 400050"/>
              <a:gd name="connsiteX1" fmla="*/ 269247 w 397834"/>
              <a:gd name="connsiteY1" fmla="*/ 0 h 400050"/>
              <a:gd name="connsiteX2" fmla="*/ 312109 w 397834"/>
              <a:gd name="connsiteY2" fmla="*/ 114300 h 400050"/>
              <a:gd name="connsiteX3" fmla="*/ 369259 w 397834"/>
              <a:gd name="connsiteY3" fmla="*/ 257175 h 400050"/>
              <a:gd name="connsiteX4" fmla="*/ 383547 w 397834"/>
              <a:gd name="connsiteY4" fmla="*/ 300038 h 400050"/>
              <a:gd name="connsiteX5" fmla="*/ 312109 w 397834"/>
              <a:gd name="connsiteY5" fmla="*/ 385763 h 400050"/>
              <a:gd name="connsiteX6" fmla="*/ 269247 w 397834"/>
              <a:gd name="connsiteY6" fmla="*/ 400050 h 400050"/>
              <a:gd name="connsiteX7" fmla="*/ 54934 w 397834"/>
              <a:gd name="connsiteY7" fmla="*/ 385763 h 400050"/>
              <a:gd name="connsiteX8" fmla="*/ 26359 w 397834"/>
              <a:gd name="connsiteY8" fmla="*/ 342900 h 400050"/>
              <a:gd name="connsiteX9" fmla="*/ 83509 w 397834"/>
              <a:gd name="connsiteY9" fmla="*/ 28575 h 400050"/>
              <a:gd name="connsiteX10" fmla="*/ 283534 w 397834"/>
              <a:gd name="connsiteY10" fmla="*/ 42863 h 400050"/>
              <a:gd name="connsiteX11" fmla="*/ 369259 w 397834"/>
              <a:gd name="connsiteY11" fmla="*/ 71438 h 400050"/>
              <a:gd name="connsiteX12" fmla="*/ 397834 w 397834"/>
              <a:gd name="connsiteY12" fmla="*/ 114300 h 400050"/>
              <a:gd name="connsiteX13" fmla="*/ 369259 w 397834"/>
              <a:gd name="connsiteY13" fmla="*/ 157163 h 400050"/>
              <a:gd name="connsiteX14" fmla="*/ 354972 w 397834"/>
              <a:gd name="connsiteY14" fmla="*/ 200025 h 400050"/>
              <a:gd name="connsiteX15" fmla="*/ 340684 w 397834"/>
              <a:gd name="connsiteY15" fmla="*/ 257175 h 400050"/>
              <a:gd name="connsiteX16" fmla="*/ 240672 w 397834"/>
              <a:gd name="connsiteY16" fmla="*/ 2857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7834" h="400050">
                <a:moveTo>
                  <a:pt x="269247" y="0"/>
                </a:moveTo>
                <a:lnTo>
                  <a:pt x="269247" y="0"/>
                </a:lnTo>
                <a:cubicBezTo>
                  <a:pt x="283534" y="38100"/>
                  <a:pt x="302240" y="74824"/>
                  <a:pt x="312109" y="114300"/>
                </a:cubicBezTo>
                <a:cubicBezTo>
                  <a:pt x="348227" y="258772"/>
                  <a:pt x="285639" y="201428"/>
                  <a:pt x="369259" y="257175"/>
                </a:cubicBezTo>
                <a:cubicBezTo>
                  <a:pt x="374022" y="271463"/>
                  <a:pt x="385677" y="285129"/>
                  <a:pt x="383547" y="300038"/>
                </a:cubicBezTo>
                <a:cubicBezTo>
                  <a:pt x="377108" y="345115"/>
                  <a:pt x="348656" y="367490"/>
                  <a:pt x="312109" y="385763"/>
                </a:cubicBezTo>
                <a:cubicBezTo>
                  <a:pt x="298639" y="392498"/>
                  <a:pt x="283534" y="395288"/>
                  <a:pt x="269247" y="400050"/>
                </a:cubicBezTo>
                <a:cubicBezTo>
                  <a:pt x="197809" y="395288"/>
                  <a:pt x="124627" y="402161"/>
                  <a:pt x="54934" y="385763"/>
                </a:cubicBezTo>
                <a:cubicBezTo>
                  <a:pt x="38219" y="381830"/>
                  <a:pt x="27074" y="360057"/>
                  <a:pt x="26359" y="342900"/>
                </a:cubicBezTo>
                <a:cubicBezTo>
                  <a:pt x="13616" y="37069"/>
                  <a:pt x="-50167" y="73136"/>
                  <a:pt x="83509" y="28575"/>
                </a:cubicBezTo>
                <a:cubicBezTo>
                  <a:pt x="150184" y="33338"/>
                  <a:pt x="217429" y="32947"/>
                  <a:pt x="283534" y="42863"/>
                </a:cubicBezTo>
                <a:cubicBezTo>
                  <a:pt x="313321" y="47331"/>
                  <a:pt x="369259" y="71438"/>
                  <a:pt x="369259" y="71438"/>
                </a:cubicBezTo>
                <a:cubicBezTo>
                  <a:pt x="378784" y="85725"/>
                  <a:pt x="397834" y="97129"/>
                  <a:pt x="397834" y="114300"/>
                </a:cubicBezTo>
                <a:cubicBezTo>
                  <a:pt x="397834" y="131472"/>
                  <a:pt x="376938" y="141804"/>
                  <a:pt x="369259" y="157163"/>
                </a:cubicBezTo>
                <a:cubicBezTo>
                  <a:pt x="362524" y="170633"/>
                  <a:pt x="359109" y="185544"/>
                  <a:pt x="354972" y="200025"/>
                </a:cubicBezTo>
                <a:cubicBezTo>
                  <a:pt x="349577" y="218906"/>
                  <a:pt x="340684" y="257175"/>
                  <a:pt x="340684" y="257175"/>
                </a:cubicBezTo>
                <a:lnTo>
                  <a:pt x="240672" y="28575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6586538" y="5229225"/>
            <a:ext cx="400050" cy="400050"/>
          </a:xfrm>
          <a:custGeom>
            <a:avLst/>
            <a:gdLst>
              <a:gd name="connsiteX0" fmla="*/ 157162 w 400050"/>
              <a:gd name="connsiteY0" fmla="*/ 0 h 400050"/>
              <a:gd name="connsiteX1" fmla="*/ 157162 w 400050"/>
              <a:gd name="connsiteY1" fmla="*/ 0 h 400050"/>
              <a:gd name="connsiteX2" fmla="*/ 314325 w 400050"/>
              <a:gd name="connsiteY2" fmla="*/ 42863 h 400050"/>
              <a:gd name="connsiteX3" fmla="*/ 357187 w 400050"/>
              <a:gd name="connsiteY3" fmla="*/ 57150 h 400050"/>
              <a:gd name="connsiteX4" fmla="*/ 400050 w 400050"/>
              <a:gd name="connsiteY4" fmla="*/ 100013 h 400050"/>
              <a:gd name="connsiteX5" fmla="*/ 385762 w 400050"/>
              <a:gd name="connsiteY5" fmla="*/ 285750 h 400050"/>
              <a:gd name="connsiteX6" fmla="*/ 342900 w 400050"/>
              <a:gd name="connsiteY6" fmla="*/ 328613 h 400050"/>
              <a:gd name="connsiteX7" fmla="*/ 300037 w 400050"/>
              <a:gd name="connsiteY7" fmla="*/ 357188 h 400050"/>
              <a:gd name="connsiteX8" fmla="*/ 242887 w 400050"/>
              <a:gd name="connsiteY8" fmla="*/ 400050 h 400050"/>
              <a:gd name="connsiteX9" fmla="*/ 57150 w 400050"/>
              <a:gd name="connsiteY9" fmla="*/ 385763 h 400050"/>
              <a:gd name="connsiteX10" fmla="*/ 0 w 400050"/>
              <a:gd name="connsiteY10" fmla="*/ 300038 h 400050"/>
              <a:gd name="connsiteX11" fmla="*/ 14287 w 400050"/>
              <a:gd name="connsiteY11" fmla="*/ 85725 h 400050"/>
              <a:gd name="connsiteX12" fmla="*/ 57150 w 400050"/>
              <a:gd name="connsiteY12" fmla="*/ 57150 h 400050"/>
              <a:gd name="connsiteX13" fmla="*/ 214312 w 400050"/>
              <a:gd name="connsiteY13" fmla="*/ 42863 h 400050"/>
              <a:gd name="connsiteX14" fmla="*/ 157162 w 400050"/>
              <a:gd name="connsiteY14" fmla="*/ 20002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050" h="400050">
                <a:moveTo>
                  <a:pt x="157162" y="0"/>
                </a:moveTo>
                <a:lnTo>
                  <a:pt x="157162" y="0"/>
                </a:lnTo>
                <a:lnTo>
                  <a:pt x="314325" y="42863"/>
                </a:lnTo>
                <a:cubicBezTo>
                  <a:pt x="328806" y="47000"/>
                  <a:pt x="344656" y="48796"/>
                  <a:pt x="357187" y="57150"/>
                </a:cubicBezTo>
                <a:cubicBezTo>
                  <a:pt x="373999" y="68358"/>
                  <a:pt x="385762" y="85725"/>
                  <a:pt x="400050" y="100013"/>
                </a:cubicBezTo>
                <a:cubicBezTo>
                  <a:pt x="395287" y="161925"/>
                  <a:pt x="400822" y="225509"/>
                  <a:pt x="385762" y="285750"/>
                </a:cubicBezTo>
                <a:cubicBezTo>
                  <a:pt x="380861" y="305352"/>
                  <a:pt x="358422" y="315678"/>
                  <a:pt x="342900" y="328613"/>
                </a:cubicBezTo>
                <a:cubicBezTo>
                  <a:pt x="329708" y="339606"/>
                  <a:pt x="314010" y="347207"/>
                  <a:pt x="300037" y="357188"/>
                </a:cubicBezTo>
                <a:cubicBezTo>
                  <a:pt x="280660" y="371029"/>
                  <a:pt x="261937" y="385763"/>
                  <a:pt x="242887" y="400050"/>
                </a:cubicBezTo>
                <a:lnTo>
                  <a:pt x="57150" y="385763"/>
                </a:lnTo>
                <a:cubicBezTo>
                  <a:pt x="25394" y="372687"/>
                  <a:pt x="0" y="300038"/>
                  <a:pt x="0" y="300038"/>
                </a:cubicBezTo>
                <a:cubicBezTo>
                  <a:pt x="4762" y="228600"/>
                  <a:pt x="-2111" y="155418"/>
                  <a:pt x="14287" y="85725"/>
                </a:cubicBezTo>
                <a:cubicBezTo>
                  <a:pt x="18220" y="69010"/>
                  <a:pt x="41791" y="64829"/>
                  <a:pt x="57150" y="57150"/>
                </a:cubicBezTo>
                <a:cubicBezTo>
                  <a:pt x="109821" y="30815"/>
                  <a:pt x="151579" y="42863"/>
                  <a:pt x="214312" y="42863"/>
                </a:cubicBezTo>
                <a:lnTo>
                  <a:pt x="157162" y="20002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orma Livre 34"/>
          <p:cNvSpPr/>
          <p:nvPr/>
        </p:nvSpPr>
        <p:spPr>
          <a:xfrm>
            <a:off x="7929563" y="1657350"/>
            <a:ext cx="244259" cy="271463"/>
          </a:xfrm>
          <a:custGeom>
            <a:avLst/>
            <a:gdLst>
              <a:gd name="connsiteX0" fmla="*/ 114300 w 244259"/>
              <a:gd name="connsiteY0" fmla="*/ 0 h 271463"/>
              <a:gd name="connsiteX1" fmla="*/ 114300 w 244259"/>
              <a:gd name="connsiteY1" fmla="*/ 0 h 271463"/>
              <a:gd name="connsiteX2" fmla="*/ 214312 w 244259"/>
              <a:gd name="connsiteY2" fmla="*/ 71438 h 271463"/>
              <a:gd name="connsiteX3" fmla="*/ 157162 w 244259"/>
              <a:gd name="connsiteY3" fmla="*/ 271463 h 271463"/>
              <a:gd name="connsiteX4" fmla="*/ 71437 w 244259"/>
              <a:gd name="connsiteY4" fmla="*/ 257175 h 271463"/>
              <a:gd name="connsiteX5" fmla="*/ 42862 w 244259"/>
              <a:gd name="connsiteY5" fmla="*/ 214313 h 271463"/>
              <a:gd name="connsiteX6" fmla="*/ 14287 w 244259"/>
              <a:gd name="connsiteY6" fmla="*/ 114300 h 271463"/>
              <a:gd name="connsiteX7" fmla="*/ 0 w 244259"/>
              <a:gd name="connsiteY7" fmla="*/ 71438 h 271463"/>
              <a:gd name="connsiteX8" fmla="*/ 114300 w 244259"/>
              <a:gd name="connsiteY8" fmla="*/ 0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259" h="271463">
                <a:moveTo>
                  <a:pt x="114300" y="0"/>
                </a:moveTo>
                <a:lnTo>
                  <a:pt x="114300" y="0"/>
                </a:lnTo>
                <a:cubicBezTo>
                  <a:pt x="147637" y="23813"/>
                  <a:pt x="201357" y="32572"/>
                  <a:pt x="214312" y="71438"/>
                </a:cubicBezTo>
                <a:cubicBezTo>
                  <a:pt x="272994" y="247483"/>
                  <a:pt x="240956" y="243531"/>
                  <a:pt x="157162" y="271463"/>
                </a:cubicBezTo>
                <a:cubicBezTo>
                  <a:pt x="128587" y="266700"/>
                  <a:pt x="97348" y="270130"/>
                  <a:pt x="71437" y="257175"/>
                </a:cubicBezTo>
                <a:cubicBezTo>
                  <a:pt x="56079" y="249496"/>
                  <a:pt x="50541" y="229672"/>
                  <a:pt x="42862" y="214313"/>
                </a:cubicBezTo>
                <a:cubicBezTo>
                  <a:pt x="31446" y="191481"/>
                  <a:pt x="20388" y="135655"/>
                  <a:pt x="14287" y="114300"/>
                </a:cubicBezTo>
                <a:cubicBezTo>
                  <a:pt x="10150" y="99819"/>
                  <a:pt x="4762" y="85725"/>
                  <a:pt x="0" y="71438"/>
                </a:cubicBezTo>
                <a:cubicBezTo>
                  <a:pt x="40956" y="-30953"/>
                  <a:pt x="95250" y="11906"/>
                  <a:pt x="1143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orma Livre 35"/>
          <p:cNvSpPr/>
          <p:nvPr/>
        </p:nvSpPr>
        <p:spPr>
          <a:xfrm>
            <a:off x="7800975" y="2157413"/>
            <a:ext cx="185738" cy="489864"/>
          </a:xfrm>
          <a:custGeom>
            <a:avLst/>
            <a:gdLst>
              <a:gd name="connsiteX0" fmla="*/ 14288 w 185738"/>
              <a:gd name="connsiteY0" fmla="*/ 0 h 489864"/>
              <a:gd name="connsiteX1" fmla="*/ 14288 w 185738"/>
              <a:gd name="connsiteY1" fmla="*/ 0 h 489864"/>
              <a:gd name="connsiteX2" fmla="*/ 171450 w 185738"/>
              <a:gd name="connsiteY2" fmla="*/ 85725 h 489864"/>
              <a:gd name="connsiteX3" fmla="*/ 185738 w 185738"/>
              <a:gd name="connsiteY3" fmla="*/ 142875 h 489864"/>
              <a:gd name="connsiteX4" fmla="*/ 171450 w 185738"/>
              <a:gd name="connsiteY4" fmla="*/ 285750 h 489864"/>
              <a:gd name="connsiteX5" fmla="*/ 142875 w 185738"/>
              <a:gd name="connsiteY5" fmla="*/ 371475 h 489864"/>
              <a:gd name="connsiteX6" fmla="*/ 128588 w 185738"/>
              <a:gd name="connsiteY6" fmla="*/ 471487 h 489864"/>
              <a:gd name="connsiteX7" fmla="*/ 0 w 185738"/>
              <a:gd name="connsiteY7" fmla="*/ 414337 h 489864"/>
              <a:gd name="connsiteX8" fmla="*/ 42863 w 185738"/>
              <a:gd name="connsiteY8" fmla="*/ 114300 h 489864"/>
              <a:gd name="connsiteX9" fmla="*/ 71438 w 185738"/>
              <a:gd name="connsiteY9" fmla="*/ 42862 h 489864"/>
              <a:gd name="connsiteX10" fmla="*/ 14288 w 185738"/>
              <a:gd name="connsiteY10" fmla="*/ 0 h 48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38" h="489864">
                <a:moveTo>
                  <a:pt x="14288" y="0"/>
                </a:moveTo>
                <a:lnTo>
                  <a:pt x="14288" y="0"/>
                </a:lnTo>
                <a:cubicBezTo>
                  <a:pt x="100365" y="28692"/>
                  <a:pt x="140161" y="12718"/>
                  <a:pt x="171450" y="85725"/>
                </a:cubicBezTo>
                <a:cubicBezTo>
                  <a:pt x="179185" y="103774"/>
                  <a:pt x="180975" y="123825"/>
                  <a:pt x="185738" y="142875"/>
                </a:cubicBezTo>
                <a:cubicBezTo>
                  <a:pt x="180975" y="190500"/>
                  <a:pt x="180271" y="238707"/>
                  <a:pt x="171450" y="285750"/>
                </a:cubicBezTo>
                <a:cubicBezTo>
                  <a:pt x="165899" y="315355"/>
                  <a:pt x="142875" y="371475"/>
                  <a:pt x="142875" y="371475"/>
                </a:cubicBezTo>
                <a:cubicBezTo>
                  <a:pt x="138113" y="404812"/>
                  <a:pt x="155529" y="451282"/>
                  <a:pt x="128588" y="471487"/>
                </a:cubicBezTo>
                <a:cubicBezTo>
                  <a:pt x="58009" y="524421"/>
                  <a:pt x="23579" y="449706"/>
                  <a:pt x="0" y="414337"/>
                </a:cubicBezTo>
                <a:cubicBezTo>
                  <a:pt x="27361" y="3937"/>
                  <a:pt x="-13010" y="337798"/>
                  <a:pt x="42863" y="114300"/>
                </a:cubicBezTo>
                <a:cubicBezTo>
                  <a:pt x="58784" y="50616"/>
                  <a:pt x="43265" y="71035"/>
                  <a:pt x="71438" y="42862"/>
                </a:cubicBezTo>
                <a:lnTo>
                  <a:pt x="1428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orma Livre 36"/>
          <p:cNvSpPr/>
          <p:nvPr/>
        </p:nvSpPr>
        <p:spPr>
          <a:xfrm>
            <a:off x="7556552" y="2696845"/>
            <a:ext cx="361212" cy="374968"/>
          </a:xfrm>
          <a:custGeom>
            <a:avLst/>
            <a:gdLst>
              <a:gd name="connsiteX0" fmla="*/ 72973 w 361212"/>
              <a:gd name="connsiteY0" fmla="*/ 74930 h 374968"/>
              <a:gd name="connsiteX1" fmla="*/ 72973 w 361212"/>
              <a:gd name="connsiteY1" fmla="*/ 74930 h 374968"/>
              <a:gd name="connsiteX2" fmla="*/ 15823 w 361212"/>
              <a:gd name="connsiteY2" fmla="*/ 317818 h 374968"/>
              <a:gd name="connsiteX3" fmla="*/ 1536 w 361212"/>
              <a:gd name="connsiteY3" fmla="*/ 360680 h 374968"/>
              <a:gd name="connsiteX4" fmla="*/ 44398 w 361212"/>
              <a:gd name="connsiteY4" fmla="*/ 374968 h 374968"/>
              <a:gd name="connsiteX5" fmla="*/ 287286 w 361212"/>
              <a:gd name="connsiteY5" fmla="*/ 332105 h 374968"/>
              <a:gd name="connsiteX6" fmla="*/ 330148 w 361212"/>
              <a:gd name="connsiteY6" fmla="*/ 303530 h 374968"/>
              <a:gd name="connsiteX7" fmla="*/ 258711 w 361212"/>
              <a:gd name="connsiteY7" fmla="*/ 174943 h 374968"/>
              <a:gd name="connsiteX8" fmla="*/ 244423 w 361212"/>
              <a:gd name="connsiteY8" fmla="*/ 46355 h 374968"/>
              <a:gd name="connsiteX9" fmla="*/ 101548 w 361212"/>
              <a:gd name="connsiteY9" fmla="*/ 117793 h 374968"/>
              <a:gd name="connsiteX10" fmla="*/ 201561 w 361212"/>
              <a:gd name="connsiteY10" fmla="*/ 232093 h 37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212" h="374968">
                <a:moveTo>
                  <a:pt x="72973" y="74930"/>
                </a:moveTo>
                <a:lnTo>
                  <a:pt x="72973" y="74930"/>
                </a:lnTo>
                <a:cubicBezTo>
                  <a:pt x="53923" y="155893"/>
                  <a:pt x="35995" y="237128"/>
                  <a:pt x="15823" y="317818"/>
                </a:cubicBezTo>
                <a:cubicBezTo>
                  <a:pt x="12170" y="332428"/>
                  <a:pt x="-5199" y="347210"/>
                  <a:pt x="1536" y="360680"/>
                </a:cubicBezTo>
                <a:cubicBezTo>
                  <a:pt x="8271" y="374150"/>
                  <a:pt x="30111" y="370205"/>
                  <a:pt x="44398" y="374968"/>
                </a:cubicBezTo>
                <a:cubicBezTo>
                  <a:pt x="134859" y="364916"/>
                  <a:pt x="201411" y="363332"/>
                  <a:pt x="287286" y="332105"/>
                </a:cubicBezTo>
                <a:cubicBezTo>
                  <a:pt x="303423" y="326237"/>
                  <a:pt x="315861" y="313055"/>
                  <a:pt x="330148" y="303530"/>
                </a:cubicBezTo>
                <a:cubicBezTo>
                  <a:pt x="366891" y="156560"/>
                  <a:pt x="397601" y="194784"/>
                  <a:pt x="258711" y="174943"/>
                </a:cubicBezTo>
                <a:cubicBezTo>
                  <a:pt x="253948" y="132080"/>
                  <a:pt x="279301" y="71721"/>
                  <a:pt x="244423" y="46355"/>
                </a:cubicBezTo>
                <a:cubicBezTo>
                  <a:pt x="82593" y="-71339"/>
                  <a:pt x="101548" y="66066"/>
                  <a:pt x="101548" y="117793"/>
                </a:cubicBezTo>
                <a:lnTo>
                  <a:pt x="201561" y="232093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Tinta 2"/>
              <p14:cNvContentPartPr/>
              <p14:nvPr/>
            </p14:nvContentPartPr>
            <p14:xfrm>
              <a:off x="1225032" y="2199858"/>
              <a:ext cx="360" cy="36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76792" y="2103738"/>
                <a:ext cx="96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Tinta 3"/>
              <p14:cNvContentPartPr/>
              <p14:nvPr/>
            </p14:nvContentPartPr>
            <p14:xfrm>
              <a:off x="1216392" y="2199858"/>
              <a:ext cx="94680" cy="720"/>
            </p14:xfrm>
          </p:contentPart>
        </mc:Choice>
        <mc:Fallback xmlns="">
          <p:pic>
            <p:nvPicPr>
              <p:cNvPr id="4" name="Tinta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68512" y="2103738"/>
                <a:ext cx="1908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Tinta 20"/>
              <p14:cNvContentPartPr/>
              <p14:nvPr/>
            </p14:nvContentPartPr>
            <p14:xfrm>
              <a:off x="845232" y="1802418"/>
              <a:ext cx="837360" cy="43920"/>
            </p14:xfrm>
          </p:contentPart>
        </mc:Choice>
        <mc:Fallback xmlns="">
          <p:pic>
            <p:nvPicPr>
              <p:cNvPr id="21" name="Tinta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7352" y="1706658"/>
                <a:ext cx="9331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Tinta 43"/>
              <p14:cNvContentPartPr/>
              <p14:nvPr/>
            </p14:nvContentPartPr>
            <p14:xfrm>
              <a:off x="1155912" y="4822098"/>
              <a:ext cx="199440" cy="138600"/>
            </p14:xfrm>
          </p:contentPart>
        </mc:Choice>
        <mc:Fallback xmlns="">
          <p:pic>
            <p:nvPicPr>
              <p:cNvPr id="44" name="Tinta 4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4032" y="4810218"/>
                <a:ext cx="2232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Tinta 45"/>
              <p14:cNvContentPartPr/>
              <p14:nvPr/>
            </p14:nvContentPartPr>
            <p14:xfrm>
              <a:off x="1173192" y="3752538"/>
              <a:ext cx="128880" cy="69480"/>
            </p14:xfrm>
          </p:contentPart>
        </mc:Choice>
        <mc:Fallback xmlns="">
          <p:pic>
            <p:nvPicPr>
              <p:cNvPr id="46" name="Tinta 4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1312" y="3740658"/>
                <a:ext cx="152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Tinta 47"/>
              <p14:cNvContentPartPr/>
              <p14:nvPr/>
            </p14:nvContentPartPr>
            <p14:xfrm>
              <a:off x="1155912" y="2061618"/>
              <a:ext cx="157320" cy="147240"/>
            </p14:xfrm>
          </p:contentPart>
        </mc:Choice>
        <mc:Fallback xmlns="">
          <p:pic>
            <p:nvPicPr>
              <p:cNvPr id="48" name="Tinta 4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44032" y="2049738"/>
                <a:ext cx="1810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Tinta 50"/>
              <p14:cNvContentPartPr/>
              <p14:nvPr/>
            </p14:nvContentPartPr>
            <p14:xfrm>
              <a:off x="5865792" y="1733658"/>
              <a:ext cx="86760" cy="95400"/>
            </p14:xfrm>
          </p:contentPart>
        </mc:Choice>
        <mc:Fallback xmlns="">
          <p:pic>
            <p:nvPicPr>
              <p:cNvPr id="51" name="Tinta 5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3912" y="1721778"/>
                <a:ext cx="1105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Tinta 55"/>
              <p14:cNvContentPartPr/>
              <p14:nvPr/>
            </p14:nvContentPartPr>
            <p14:xfrm>
              <a:off x="4615152" y="1311378"/>
              <a:ext cx="60840" cy="129600"/>
            </p14:xfrm>
          </p:contentPart>
        </mc:Choice>
        <mc:Fallback xmlns="">
          <p:pic>
            <p:nvPicPr>
              <p:cNvPr id="56" name="Tinta 5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03272" y="1299498"/>
                <a:ext cx="84600" cy="153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1"/>
          <p:cNvSpPr txBox="1"/>
          <p:nvPr/>
        </p:nvSpPr>
        <p:spPr>
          <a:xfrm>
            <a:off x="173017" y="6490836"/>
            <a:ext cx="6676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CNA/SRI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com base nos dados do MDIC. Média das exportações entre 2014 e 2016.</a:t>
            </a: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295" y="2239963"/>
            <a:ext cx="10515600" cy="435133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t-BR" sz="2400" dirty="0" smtClean="0"/>
              <a:t>Exportações totais da Bahia: US$ 6,7 bilhões.</a:t>
            </a:r>
          </a:p>
          <a:p>
            <a:pPr>
              <a:buBlip>
                <a:blip r:embed="rId2"/>
              </a:buBlip>
            </a:pPr>
            <a:endParaRPr lang="pt-BR" sz="2400" dirty="0"/>
          </a:p>
          <a:p>
            <a:pPr>
              <a:buBlip>
                <a:blip r:embed="rId2"/>
              </a:buBlip>
            </a:pPr>
            <a:r>
              <a:rPr lang="pt-BR" sz="2400" dirty="0" smtClean="0"/>
              <a:t>Exportações do agronegócio: US$ 3 bilhões.</a:t>
            </a:r>
          </a:p>
          <a:p>
            <a:pPr>
              <a:buBlip>
                <a:blip r:embed="rId2"/>
              </a:buBlip>
            </a:pPr>
            <a:endParaRPr lang="pt-BR" sz="2400" dirty="0" smtClean="0"/>
          </a:p>
          <a:p>
            <a:pPr>
              <a:buBlip>
                <a:blip r:embed="rId2"/>
              </a:buBlip>
            </a:pPr>
            <a:r>
              <a:rPr lang="pt-BR" sz="2400" dirty="0" smtClean="0"/>
              <a:t>Participação das exportações do agronegócio nas exportações totais: 44,4%</a:t>
            </a:r>
            <a:endParaRPr lang="pt-BR" sz="2400" dirty="0"/>
          </a:p>
        </p:txBody>
      </p:sp>
      <p:sp>
        <p:nvSpPr>
          <p:cNvPr id="8" name="CaixaDeTexto 3"/>
          <p:cNvSpPr txBox="1"/>
          <p:nvPr/>
        </p:nvSpPr>
        <p:spPr>
          <a:xfrm>
            <a:off x="729532" y="640420"/>
            <a:ext cx="931381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BAHIA – Exportações em 2016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226" y="632381"/>
            <a:ext cx="1841152" cy="68890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9167" y="6221969"/>
            <a:ext cx="17908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MAPA/AGROSTAT</a:t>
            </a:r>
          </a:p>
        </p:txBody>
      </p:sp>
    </p:spTree>
    <p:extLst>
      <p:ext uri="{BB962C8B-B14F-4D97-AF65-F5344CB8AC3E}">
        <p14:creationId xmlns:p14="http://schemas.microsoft.com/office/powerpoint/2010/main" val="21531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1424</Words>
  <Application>Microsoft Office PowerPoint</Application>
  <PresentationFormat>Widescreen</PresentationFormat>
  <Paragraphs>449</Paragraphs>
  <Slides>23</Slides>
  <Notes>2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MS Gothic</vt:lpstr>
      <vt:lpstr>Arial</vt:lpstr>
      <vt:lpstr>Calibri</vt:lpstr>
      <vt:lpstr>Calibri Light</vt:lpstr>
      <vt:lpstr>Tahoma</vt:lpstr>
      <vt:lpstr>Tema do Office</vt:lpstr>
      <vt:lpstr>Câmara Bahia - Argentina</vt:lpstr>
      <vt:lpstr>Balança comercial do agro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Nelsivan G. Bispo</dc:creator>
  <cp:lastModifiedBy>Nelsivan G. Bispo</cp:lastModifiedBy>
  <cp:revision>189</cp:revision>
  <cp:lastPrinted>2017-10-16T18:22:15Z</cp:lastPrinted>
  <dcterms:created xsi:type="dcterms:W3CDTF">2017-08-16T12:58:21Z</dcterms:created>
  <dcterms:modified xsi:type="dcterms:W3CDTF">2017-11-14T17:37:35Z</dcterms:modified>
</cp:coreProperties>
</file>